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8" r:id="rId5"/>
    <p:sldId id="259" r:id="rId6"/>
    <p:sldId id="267" r:id="rId7"/>
    <p:sldId id="265" r:id="rId8"/>
    <p:sldId id="266" r:id="rId9"/>
    <p:sldId id="269" r:id="rId10"/>
    <p:sldId id="261" r:id="rId11"/>
    <p:sldId id="262" r:id="rId12"/>
    <p:sldId id="263" r:id="rId13"/>
    <p:sldId id="270" r:id="rId14"/>
    <p:sldId id="26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F984F1-EE5A-4A6B-9869-48598D52DF73}" v="25" dt="2021-12-20T13:26:43.037"/>
    <p1510:client id="{9620D340-98F2-41A3-8F38-5E84780187FA}" v="1943" dt="2021-12-20T13:21:58.6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62" autoAdjust="0"/>
    <p:restoredTop sz="94660"/>
  </p:normalViewPr>
  <p:slideViewPr>
    <p:cSldViewPr snapToGrid="0">
      <p:cViewPr varScale="1">
        <p:scale>
          <a:sx n="85" d="100"/>
          <a:sy n="85" d="100"/>
        </p:scale>
        <p:origin x="5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1/20/2022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025" y="903253"/>
            <a:ext cx="1562990" cy="1633582"/>
          </a:xfrm>
          <a:prstGeom prst="rect">
            <a:avLst/>
          </a:prstGeom>
        </p:spPr>
      </p:pic>
      <p:sp>
        <p:nvSpPr>
          <p:cNvPr id="7" name="TextBox 6">
            <a:extLst>
              <a:ext uri="{FF2B5EF4-FFF2-40B4-BE49-F238E27FC236}">
                <a16:creationId xmlns:a16="http://schemas.microsoft.com/office/drawing/2014/main" id="{18CBF3C7-9442-4F76-94DB-D1924C628457}"/>
              </a:ext>
            </a:extLst>
          </p:cNvPr>
          <p:cNvSpPr txBox="1"/>
          <p:nvPr/>
        </p:nvSpPr>
        <p:spPr>
          <a:xfrm>
            <a:off x="2584016" y="690163"/>
            <a:ext cx="9105960" cy="1684115"/>
          </a:xfrm>
          <a:prstGeom prst="rect">
            <a:avLst/>
          </a:prstGeom>
          <a:noFill/>
        </p:spPr>
        <p:txBody>
          <a:bodyPr wrap="square" rtlCol="0">
            <a:spAutoFit/>
          </a:bodyPr>
          <a:lstStyle/>
          <a:p>
            <a:pPr algn="ctr">
              <a:lnSpc>
                <a:spcPct val="150000"/>
              </a:lnSpc>
            </a:pPr>
            <a:r>
              <a:rPr lang="en-US" sz="2400" b="1" dirty="0">
                <a:latin typeface="Times New Roman" panose="02020603050405020304" pitchFamily="18" charset="0"/>
                <a:cs typeface="Times New Roman" panose="02020603050405020304" pitchFamily="18" charset="0"/>
              </a:rPr>
              <a:t>Department of Electronics and Communication Engineering</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VISHNU INSTITUTE OF TECHNOLOGY(A),BHIMAVARAM</a:t>
            </a:r>
            <a:endParaRPr lang="en-IN" sz="2400" dirty="0">
              <a:latin typeface="Times New Roman" panose="02020603050405020304" pitchFamily="18" charset="0"/>
              <a:cs typeface="Times New Roman" panose="02020603050405020304" pitchFamily="18" charset="0"/>
            </a:endParaRPr>
          </a:p>
          <a:p>
            <a:pPr algn="ctr">
              <a:lnSpc>
                <a:spcPct val="150000"/>
              </a:lnSpc>
            </a:pPr>
            <a:endParaRPr lang="en-IN" sz="2400" dirty="0"/>
          </a:p>
        </p:txBody>
      </p:sp>
      <p:sp>
        <p:nvSpPr>
          <p:cNvPr id="8" name="TextBox 7">
            <a:extLst>
              <a:ext uri="{FF2B5EF4-FFF2-40B4-BE49-F238E27FC236}">
                <a16:creationId xmlns:a16="http://schemas.microsoft.com/office/drawing/2014/main" id="{5E7B8F8C-A9A1-45BD-9525-B530BE2B45BE}"/>
              </a:ext>
            </a:extLst>
          </p:cNvPr>
          <p:cNvSpPr txBox="1"/>
          <p:nvPr/>
        </p:nvSpPr>
        <p:spPr>
          <a:xfrm>
            <a:off x="3407678" y="2374278"/>
            <a:ext cx="7458635"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Automatic Pet Feeding System Using Google Assistant and NODE MCU</a:t>
            </a:r>
            <a:endParaRPr lang="en-IN" sz="2400" dirty="0"/>
          </a:p>
        </p:txBody>
      </p:sp>
      <p:sp>
        <p:nvSpPr>
          <p:cNvPr id="10" name="Subtitle 9">
            <a:extLst>
              <a:ext uri="{FF2B5EF4-FFF2-40B4-BE49-F238E27FC236}">
                <a16:creationId xmlns:a16="http://schemas.microsoft.com/office/drawing/2014/main" id="{EA436127-EA49-4F33-BF86-47DA7E2820ED}"/>
              </a:ext>
            </a:extLst>
          </p:cNvPr>
          <p:cNvSpPr>
            <a:spLocks noGrp="1"/>
          </p:cNvSpPr>
          <p:nvPr>
            <p:ph type="subTitle" idx="1"/>
          </p:nvPr>
        </p:nvSpPr>
        <p:spPr>
          <a:xfrm>
            <a:off x="6578507" y="3576917"/>
            <a:ext cx="5236975" cy="2712227"/>
          </a:xfrm>
        </p:spPr>
        <p:txBody>
          <a:bodyPr/>
          <a:lstStyle/>
          <a:p>
            <a:pPr algn="ctr"/>
            <a:r>
              <a:rPr lang="en-IN" dirty="0">
                <a:latin typeface="Times New Roman" panose="02020603050405020304" pitchFamily="18" charset="0"/>
                <a:cs typeface="Times New Roman" panose="02020603050405020304" pitchFamily="18" charset="0"/>
              </a:rPr>
              <a:t>TEAM</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K.V.SUBBARAMIREDDY  -19PA1A0484</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J.RAMANJANEYA REDDY-19PA1A0466</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N.JESSICA                            -19PA1A04B5</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N.UDAY SANKAR               -19PA1A04B4</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K.ROHIT                               -20PA5A0415</a:t>
            </a:r>
          </a:p>
          <a:p>
            <a:endParaRPr lang="en-IN" dirty="0"/>
          </a:p>
        </p:txBody>
      </p:sp>
      <p:sp>
        <p:nvSpPr>
          <p:cNvPr id="11" name="TextBox 10">
            <a:extLst>
              <a:ext uri="{FF2B5EF4-FFF2-40B4-BE49-F238E27FC236}">
                <a16:creationId xmlns:a16="http://schemas.microsoft.com/office/drawing/2014/main" id="{267E308F-EC2F-4E4B-A4F5-6741E97F5575}"/>
              </a:ext>
            </a:extLst>
          </p:cNvPr>
          <p:cNvSpPr txBox="1"/>
          <p:nvPr/>
        </p:nvSpPr>
        <p:spPr>
          <a:xfrm>
            <a:off x="1353671" y="4643718"/>
            <a:ext cx="4742329" cy="1200329"/>
          </a:xfrm>
          <a:prstGeom prst="rect">
            <a:avLst/>
          </a:prstGeom>
          <a:noFill/>
        </p:spPr>
        <p:txBody>
          <a:bodyPr wrap="square" rtlCol="0">
            <a:spAutoFit/>
          </a:bodyPr>
          <a:lstStyle/>
          <a:p>
            <a:pPr algn="ctr"/>
            <a:r>
              <a:rPr lang="en-US" b="1" dirty="0">
                <a:solidFill>
                  <a:schemeClr val="tx1"/>
                </a:solidFill>
                <a:latin typeface="Times New Roman" panose="02020603050405020304" pitchFamily="18" charset="0"/>
                <a:cs typeface="Times New Roman" panose="02020603050405020304" pitchFamily="18" charset="0"/>
              </a:rPr>
              <a:t>Under the Supervision of</a:t>
            </a:r>
          </a:p>
          <a:p>
            <a:pPr algn="ctr"/>
            <a:r>
              <a:rPr lang="en-US" b="1" dirty="0">
                <a:solidFill>
                  <a:schemeClr val="tx1"/>
                </a:solidFill>
                <a:latin typeface="Times New Roman" panose="02020603050405020304" pitchFamily="18" charset="0"/>
                <a:cs typeface="Times New Roman" panose="02020603050405020304" pitchFamily="18" charset="0"/>
              </a:rPr>
              <a:t>ABDUL RAHAMAN SHAIK</a:t>
            </a:r>
          </a:p>
          <a:p>
            <a:pPr algn="ctr"/>
            <a:r>
              <a:rPr lang="en-US" b="1" dirty="0">
                <a:solidFill>
                  <a:schemeClr val="tx1"/>
                </a:solidFill>
                <a:latin typeface="Times New Roman" panose="02020603050405020304" pitchFamily="18" charset="0"/>
                <a:cs typeface="Times New Roman" panose="02020603050405020304" pitchFamily="18" charset="0"/>
              </a:rPr>
              <a:t>ASSOCIATE PROFESSOR,ECE Department</a:t>
            </a:r>
          </a:p>
          <a:p>
            <a:endParaRPr lang="en-IN" dirty="0"/>
          </a:p>
        </p:txBody>
      </p:sp>
    </p:spTree>
    <p:extLst>
      <p:ext uri="{BB962C8B-B14F-4D97-AF65-F5344CB8AC3E}">
        <p14:creationId xmlns:p14="http://schemas.microsoft.com/office/powerpoint/2010/main" val="1927441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6208" y="634868"/>
            <a:ext cx="9725350" cy="871204"/>
          </a:xfrm>
        </p:spPr>
        <p:txBody>
          <a:bodyPr>
            <a:normAutofit/>
          </a:bodyPr>
          <a:lstStyle/>
          <a:p>
            <a:r>
              <a:rPr lang="en-US" sz="3200" b="1" dirty="0">
                <a:latin typeface="Times New Roman" panose="02020603050405020304" pitchFamily="18" charset="0"/>
                <a:cs typeface="Times New Roman" panose="02020603050405020304" pitchFamily="18" charset="0"/>
              </a:rPr>
              <a:t>HARDWARE SIMULATION</a:t>
            </a:r>
          </a:p>
        </p:txBody>
      </p:sp>
      <p:pic>
        <p:nvPicPr>
          <p:cNvPr id="4" name="Picture 3">
            <a:extLst>
              <a:ext uri="{FF2B5EF4-FFF2-40B4-BE49-F238E27FC236}">
                <a16:creationId xmlns:a16="http://schemas.microsoft.com/office/drawing/2014/main" id="{E40821C0-BC91-4BDA-A5CC-30231C2B6037}"/>
              </a:ext>
            </a:extLst>
          </p:cNvPr>
          <p:cNvPicPr>
            <a:picLocks noChangeAspect="1"/>
          </p:cNvPicPr>
          <p:nvPr/>
        </p:nvPicPr>
        <p:blipFill rotWithShape="1">
          <a:blip r:embed="rId2"/>
          <a:srcRect l="5073" t="17385" r="7868" b="1829"/>
          <a:stretch/>
        </p:blipFill>
        <p:spPr>
          <a:xfrm>
            <a:off x="1461246" y="1404006"/>
            <a:ext cx="4137228" cy="2159465"/>
          </a:xfrm>
          <a:prstGeom prst="rect">
            <a:avLst/>
          </a:prstGeom>
        </p:spPr>
      </p:pic>
      <p:pic>
        <p:nvPicPr>
          <p:cNvPr id="5" name="Picture 4">
            <a:extLst>
              <a:ext uri="{FF2B5EF4-FFF2-40B4-BE49-F238E27FC236}">
                <a16:creationId xmlns:a16="http://schemas.microsoft.com/office/drawing/2014/main" id="{2A3E590B-6C41-4D9E-A5F0-A5806D5E14A5}"/>
              </a:ext>
            </a:extLst>
          </p:cNvPr>
          <p:cNvPicPr>
            <a:picLocks noChangeAspect="1"/>
          </p:cNvPicPr>
          <p:nvPr/>
        </p:nvPicPr>
        <p:blipFill rotWithShape="1">
          <a:blip r:embed="rId3"/>
          <a:srcRect l="4733" t="5357" r="20398"/>
          <a:stretch/>
        </p:blipFill>
        <p:spPr>
          <a:xfrm>
            <a:off x="6911788" y="2411506"/>
            <a:ext cx="4753032" cy="3379694"/>
          </a:xfrm>
          <a:prstGeom prst="rect">
            <a:avLst/>
          </a:prstGeom>
        </p:spPr>
      </p:pic>
      <p:pic>
        <p:nvPicPr>
          <p:cNvPr id="7" name="Picture 6">
            <a:extLst>
              <a:ext uri="{FF2B5EF4-FFF2-40B4-BE49-F238E27FC236}">
                <a16:creationId xmlns:a16="http://schemas.microsoft.com/office/drawing/2014/main" id="{94CE0400-025F-43C8-8D1C-0C0CBFB15883}"/>
              </a:ext>
            </a:extLst>
          </p:cNvPr>
          <p:cNvPicPr>
            <a:picLocks noChangeAspect="1"/>
          </p:cNvPicPr>
          <p:nvPr/>
        </p:nvPicPr>
        <p:blipFill rotWithShape="1">
          <a:blip r:embed="rId4"/>
          <a:srcRect l="11838" t="26711" r="12721" b="11242"/>
          <a:stretch/>
        </p:blipFill>
        <p:spPr>
          <a:xfrm>
            <a:off x="894733" y="3967055"/>
            <a:ext cx="5479173" cy="2534850"/>
          </a:xfrm>
          <a:prstGeom prst="rect">
            <a:avLst/>
          </a:prstGeom>
        </p:spPr>
      </p:pic>
    </p:spTree>
    <p:extLst>
      <p:ext uri="{BB962C8B-B14F-4D97-AF65-F5344CB8AC3E}">
        <p14:creationId xmlns:p14="http://schemas.microsoft.com/office/powerpoint/2010/main" val="3430912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6529" y="697620"/>
            <a:ext cx="10110651" cy="476757"/>
          </a:xfrm>
        </p:spPr>
        <p:txBody>
          <a:bodyPr>
            <a:noAutofit/>
          </a:bodyPr>
          <a:lstStyle/>
          <a:p>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CONCLUSION</a:t>
            </a:r>
            <a:br>
              <a:rPr lang="en-US" sz="3200" b="1"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D628FAB-42B2-4E58-AFD6-340830CA96E8}"/>
              </a:ext>
            </a:extLst>
          </p:cNvPr>
          <p:cNvSpPr txBox="1"/>
          <p:nvPr/>
        </p:nvSpPr>
        <p:spPr>
          <a:xfrm>
            <a:off x="1798577" y="1792940"/>
            <a:ext cx="8923212" cy="5028556"/>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Finally we conclude that , the implementation of </a:t>
            </a:r>
            <a:r>
              <a:rPr lang="en-US" sz="1800" b="1" dirty="0">
                <a:latin typeface="Times New Roman" panose="02020603050405020304" pitchFamily="18" charset="0"/>
                <a:cs typeface="Times New Roman" panose="02020603050405020304" pitchFamily="18" charset="0"/>
              </a:rPr>
              <a:t>automatic pet feeding system using Node MCU and google assistant </a:t>
            </a:r>
            <a:r>
              <a:rPr lang="en-US" sz="1800" dirty="0">
                <a:latin typeface="Times New Roman" panose="02020603050405020304" pitchFamily="18" charset="0"/>
                <a:cs typeface="Times New Roman" panose="02020603050405020304" pitchFamily="18" charset="0"/>
              </a:rPr>
              <a:t>is safe and secure way of feeding pets.</a:t>
            </a: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system is completely automatic </a:t>
            </a:r>
            <a:r>
              <a:rPr lang="en-US" sz="1800" dirty="0">
                <a:latin typeface="Times New Roman" panose="02020603050405020304" pitchFamily="18" charset="0"/>
                <a:cs typeface="Times New Roman" panose="02020603050405020304" pitchFamily="18" charset="0"/>
              </a:rPr>
              <a:t>and provides the food to the pet on time without any delay.</a:t>
            </a: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We can track the data stored in the cloud which will be helpful  to keep a record of pet health and its </a:t>
            </a:r>
            <a:r>
              <a:rPr lang="en-US" dirty="0" err="1">
                <a:latin typeface="Times New Roman" panose="02020603050405020304" pitchFamily="18" charset="0"/>
                <a:cs typeface="Times New Roman" panose="02020603050405020304" pitchFamily="18" charset="0"/>
              </a:rPr>
              <a:t>apetite</a:t>
            </a:r>
            <a:r>
              <a:rPr lang="en-US"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419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9153" y="690083"/>
            <a:ext cx="10384972" cy="785246"/>
          </a:xfrm>
        </p:spPr>
        <p:txBody>
          <a:bodyPr>
            <a:normAutofit fontScale="90000"/>
          </a:bodyPr>
          <a:lstStyle/>
          <a:p>
            <a:r>
              <a:rPr lang="en-US" sz="3200" b="1" dirty="0">
                <a:latin typeface="Times New Roman" panose="02020603050405020304" pitchFamily="18" charset="0"/>
                <a:cs typeface="Times New Roman" panose="02020603050405020304" pitchFamily="18" charset="0"/>
              </a:rPr>
              <a:t>REFERENCES</a:t>
            </a:r>
            <a:br>
              <a:rPr lang="en-US" sz="3200" dirty="0"/>
            </a:br>
            <a:r>
              <a:rPr lang="en-US" sz="3200" dirty="0"/>
              <a:t>     </a:t>
            </a:r>
            <a:br>
              <a:rPr lang="en-US" sz="3200" dirty="0"/>
            </a:br>
            <a:br>
              <a:rPr lang="en-US" sz="3200" dirty="0"/>
            </a:br>
            <a:br>
              <a:rPr lang="en-US" sz="2200" dirty="0"/>
            </a:br>
            <a:br>
              <a:rPr lang="en-US" sz="2200" dirty="0"/>
            </a:br>
            <a:endParaRPr lang="en-US" sz="2200" dirty="0"/>
          </a:p>
        </p:txBody>
      </p:sp>
      <p:sp>
        <p:nvSpPr>
          <p:cNvPr id="5" name="Rectangle 4"/>
          <p:cNvSpPr/>
          <p:nvPr/>
        </p:nvSpPr>
        <p:spPr>
          <a:xfrm>
            <a:off x="3048000" y="3105835"/>
            <a:ext cx="6096000" cy="369332"/>
          </a:xfrm>
          <a:prstGeom prst="rect">
            <a:avLst/>
          </a:prstGeom>
        </p:spPr>
        <p:txBody>
          <a:bodyPr>
            <a:spAutoFit/>
          </a:bodyPr>
          <a:lstStyle/>
          <a:p>
            <a:endParaRPr lang="en-US" dirty="0"/>
          </a:p>
        </p:txBody>
      </p:sp>
      <p:sp>
        <p:nvSpPr>
          <p:cNvPr id="3" name="TextBox 2">
            <a:extLst>
              <a:ext uri="{FF2B5EF4-FFF2-40B4-BE49-F238E27FC236}">
                <a16:creationId xmlns:a16="http://schemas.microsoft.com/office/drawing/2014/main" id="{FA3FDACF-E716-471D-ADBD-C35A08B3AE70}"/>
              </a:ext>
            </a:extLst>
          </p:cNvPr>
          <p:cNvSpPr txBox="1"/>
          <p:nvPr/>
        </p:nvSpPr>
        <p:spPr>
          <a:xfrm>
            <a:off x="1801906" y="1341584"/>
            <a:ext cx="9789459" cy="5444054"/>
          </a:xfrm>
          <a:prstGeom prst="rect">
            <a:avLst/>
          </a:prstGeom>
          <a:noFill/>
        </p:spPr>
        <p:txBody>
          <a:bodyPr wrap="square" rtlCol="0" anchor="ctr">
            <a:spAutoFit/>
          </a:bodyPr>
          <a:lstStyle/>
          <a:p>
            <a:pPr marL="285750" indent="-285750">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Hari N. </a:t>
            </a:r>
            <a:r>
              <a:rPr lang="en-US" sz="1800" dirty="0" err="1">
                <a:latin typeface="Times New Roman" panose="02020603050405020304" pitchFamily="18" charset="0"/>
                <a:cs typeface="Times New Roman" panose="02020603050405020304" pitchFamily="18" charset="0"/>
              </a:rPr>
              <a:t>Khatavkar</a:t>
            </a:r>
            <a:r>
              <a:rPr lang="en-US" sz="1800" dirty="0">
                <a:latin typeface="Times New Roman" panose="02020603050405020304" pitchFamily="18" charset="0"/>
                <a:cs typeface="Times New Roman" panose="02020603050405020304" pitchFamily="18" charset="0"/>
              </a:rPr>
              <a:t>, Rahul </a:t>
            </a:r>
            <a:r>
              <a:rPr lang="en-US" sz="1800" dirty="0" err="1">
                <a:latin typeface="Times New Roman" panose="02020603050405020304" pitchFamily="18" charset="0"/>
                <a:cs typeface="Times New Roman" panose="02020603050405020304" pitchFamily="18" charset="0"/>
              </a:rPr>
              <a:t>S.Kini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Suyash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K.pandey,Vaibhav</a:t>
            </a:r>
            <a:r>
              <a:rPr lang="en-US" sz="1800" dirty="0">
                <a:latin typeface="Times New Roman" panose="02020603050405020304" pitchFamily="18" charset="0"/>
                <a:cs typeface="Times New Roman" panose="02020603050405020304" pitchFamily="18" charset="0"/>
              </a:rPr>
              <a:t> V. </a:t>
            </a:r>
            <a:r>
              <a:rPr lang="en-US" sz="1800" dirty="0" err="1">
                <a:latin typeface="Times New Roman" panose="02020603050405020304" pitchFamily="18" charset="0"/>
                <a:cs typeface="Times New Roman" panose="02020603050405020304" pitchFamily="18" charset="0"/>
              </a:rPr>
              <a:t>Gijare</a:t>
            </a:r>
            <a:r>
              <a:rPr lang="en-US" sz="1800" dirty="0">
                <a:latin typeface="Times New Roman" panose="02020603050405020304" pitchFamily="18" charset="0"/>
                <a:cs typeface="Times New Roman" panose="02020603050405020304" pitchFamily="18" charset="0"/>
              </a:rPr>
              <a:t> Wayne, “ Intelligent Food Dispenser (</a:t>
            </a:r>
            <a:r>
              <a:rPr lang="en-US" sz="1800" dirty="0" err="1">
                <a:latin typeface="Times New Roman" panose="02020603050405020304" pitchFamily="18" charset="0"/>
                <a:cs typeface="Times New Roman" panose="02020603050405020304" pitchFamily="18" charset="0"/>
              </a:rPr>
              <a:t>Ifd</a:t>
            </a:r>
            <a:r>
              <a:rPr lang="en-US" sz="1800" i="1" dirty="0">
                <a:latin typeface="Times New Roman" panose="02020603050405020304" pitchFamily="18" charset="0"/>
                <a:cs typeface="Times New Roman" panose="02020603050405020304" pitchFamily="18" charset="0"/>
              </a:rPr>
              <a:t>)”, </a:t>
            </a:r>
            <a:r>
              <a:rPr lang="en-US" sz="1800" b="1" i="1" u="none" strike="noStrike" baseline="0" dirty="0">
                <a:latin typeface="Times New Roman" panose="02020603050405020304" pitchFamily="18" charset="0"/>
              </a:rPr>
              <a:t>IOSR Journal of Engineering (IOSRJEN) , </a:t>
            </a:r>
            <a:r>
              <a:rPr lang="en-US" sz="1800" i="1" u="none" strike="noStrike" baseline="0" dirty="0">
                <a:latin typeface="Times New Roman" panose="02020603050405020304" pitchFamily="18" charset="0"/>
              </a:rPr>
              <a:t>pp 65-70, </a:t>
            </a:r>
            <a:r>
              <a:rPr lang="en-US" sz="1800" dirty="0">
                <a:latin typeface="Times New Roman" panose="02020603050405020304" pitchFamily="18" charset="0"/>
                <a:cs typeface="Times New Roman" panose="02020603050405020304" pitchFamily="18" charset="0"/>
              </a:rPr>
              <a:t>2019.</a:t>
            </a:r>
          </a:p>
          <a:p>
            <a:pPr marL="285750" indent="-285750">
              <a:lnSpc>
                <a:spcPct val="150000"/>
              </a:lnSpc>
              <a:buFont typeface="Wingdings" panose="05000000000000000000" pitchFamily="2" charset="2"/>
              <a:buChar char="q"/>
            </a:pPr>
            <a:r>
              <a:rPr lang="en-IN" sz="1800" b="0" i="0" u="none" strike="noStrike" baseline="0" dirty="0" err="1">
                <a:latin typeface="Times New Roman" panose="02020603050405020304" pitchFamily="18" charset="0"/>
              </a:rPr>
              <a:t>Sowmiyalaxmi</a:t>
            </a:r>
            <a:r>
              <a:rPr lang="en-IN" sz="1800" b="0" i="0" u="none" strike="noStrike" baseline="0" dirty="0">
                <a:latin typeface="Times New Roman" panose="02020603050405020304" pitchFamily="18" charset="0"/>
              </a:rPr>
              <a:t>, </a:t>
            </a:r>
            <a:r>
              <a:rPr lang="en-IN" sz="1800" b="0" i="0" u="none" strike="noStrike" baseline="0" dirty="0" err="1">
                <a:latin typeface="Times New Roman" panose="02020603050405020304" pitchFamily="18" charset="0"/>
              </a:rPr>
              <a:t>Rajsekaran</a:t>
            </a:r>
            <a:r>
              <a:rPr lang="en-IN" sz="1800" b="0" i="0" u="none" strike="noStrike" baseline="0" dirty="0">
                <a:latin typeface="Times New Roman" panose="02020603050405020304" pitchFamily="18" charset="0"/>
              </a:rPr>
              <a:t>, ” Automatic Pet Feeding and Monitoring System” , </a:t>
            </a:r>
            <a:r>
              <a:rPr lang="en-IN" sz="1800" b="0" i="1" u="none" strike="noStrike" baseline="0" dirty="0">
                <a:latin typeface="Times New Roman" panose="02020603050405020304" pitchFamily="18" charset="0"/>
              </a:rPr>
              <a:t>vol. 10 No. 14, </a:t>
            </a:r>
            <a:r>
              <a:rPr lang="en-IN" sz="1800" b="1" i="1" u="none" strike="noStrike" baseline="0" dirty="0">
                <a:latin typeface="Times New Roman" panose="02020603050405020304" pitchFamily="18" charset="0"/>
              </a:rPr>
              <a:t>International journal of </a:t>
            </a:r>
            <a:r>
              <a:rPr lang="en-IN" sz="1800" b="1" i="1" u="none" strike="noStrike" baseline="0" dirty="0" err="1">
                <a:latin typeface="Times New Roman" panose="02020603050405020304" pitchFamily="18" charset="0"/>
              </a:rPr>
              <a:t>ChemTech</a:t>
            </a:r>
            <a:r>
              <a:rPr lang="en-IN" sz="1800" b="0" i="1" u="none" strike="noStrike" baseline="0" dirty="0">
                <a:latin typeface="Times New Roman" panose="02020603050405020304" pitchFamily="18" charset="0"/>
              </a:rPr>
              <a:t>, </a:t>
            </a:r>
            <a:r>
              <a:rPr lang="en-IN" sz="1800" b="0" i="0" u="none" strike="noStrike" baseline="0" dirty="0">
                <a:latin typeface="Times New Roman" panose="02020603050405020304" pitchFamily="18" charset="0"/>
              </a:rPr>
              <a:t>Aug 2017.</a:t>
            </a:r>
          </a:p>
          <a:p>
            <a:pPr marL="285750" indent="-285750">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Manoj M, “Automatic pet feeder” </a:t>
            </a:r>
            <a:r>
              <a:rPr lang="en-US" sz="1800" i="1" dirty="0">
                <a:latin typeface="Times New Roman" panose="02020603050405020304" pitchFamily="18" charset="0"/>
                <a:cs typeface="Times New Roman" panose="02020603050405020304" pitchFamily="18" charset="0"/>
              </a:rPr>
              <a:t>, </a:t>
            </a:r>
            <a:r>
              <a:rPr lang="en-US" sz="1800" b="1" i="1" dirty="0">
                <a:latin typeface="Times New Roman" panose="02020603050405020304" pitchFamily="18" charset="0"/>
                <a:cs typeface="Times New Roman" panose="02020603050405020304" pitchFamily="18" charset="0"/>
              </a:rPr>
              <a:t>International journal of advances in science engineering and technology</a:t>
            </a:r>
            <a:r>
              <a:rPr lang="en-US" sz="1800" dirty="0">
                <a:latin typeface="Times New Roman" panose="02020603050405020304" pitchFamily="18" charset="0"/>
                <a:cs typeface="Times New Roman" panose="02020603050405020304" pitchFamily="18" charset="0"/>
              </a:rPr>
              <a:t>, vol. 3, issue 3 , sept-15.</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Saurabh A. </a:t>
            </a:r>
            <a:r>
              <a:rPr lang="en-US" sz="1800" dirty="0" err="1">
                <a:latin typeface="Times New Roman" panose="02020603050405020304" pitchFamily="18" charset="0"/>
                <a:cs typeface="Times New Roman" panose="02020603050405020304" pitchFamily="18" charset="0"/>
              </a:rPr>
              <a:t>yadav</a:t>
            </a:r>
            <a:r>
              <a:rPr lang="en-US" sz="1800" dirty="0">
                <a:latin typeface="Times New Roman" panose="02020603050405020304" pitchFamily="18" charset="0"/>
                <a:cs typeface="Times New Roman" panose="02020603050405020304" pitchFamily="18" charset="0"/>
              </a:rPr>
              <a:t>, Sneha S. </a:t>
            </a:r>
            <a:r>
              <a:rPr lang="en-US" sz="1800" dirty="0" err="1">
                <a:latin typeface="Times New Roman" panose="02020603050405020304" pitchFamily="18" charset="0"/>
                <a:cs typeface="Times New Roman" panose="02020603050405020304" pitchFamily="18" charset="0"/>
              </a:rPr>
              <a:t>kulkarni</a:t>
            </a:r>
            <a:r>
              <a:rPr lang="en-US" sz="1800" dirty="0">
                <a:latin typeface="Times New Roman" panose="02020603050405020304" pitchFamily="18" charset="0"/>
                <a:cs typeface="Times New Roman" panose="02020603050405020304" pitchFamily="18" charset="0"/>
              </a:rPr>
              <a:t>, Ashwini S. </a:t>
            </a:r>
            <a:r>
              <a:rPr lang="en-US" sz="1800" dirty="0" err="1">
                <a:latin typeface="Times New Roman" panose="02020603050405020304" pitchFamily="18" charset="0"/>
                <a:cs typeface="Times New Roman" panose="02020603050405020304" pitchFamily="18" charset="0"/>
              </a:rPr>
              <a:t>jadhav</a:t>
            </a:r>
            <a:r>
              <a:rPr lang="en-US" sz="1800" dirty="0">
                <a:latin typeface="Times New Roman" panose="02020603050405020304" pitchFamily="18" charset="0"/>
                <a:cs typeface="Times New Roman" panose="02020603050405020304" pitchFamily="18" charset="0"/>
              </a:rPr>
              <a:t>, Prof. </a:t>
            </a:r>
            <a:r>
              <a:rPr lang="en-US" sz="1800" dirty="0" err="1">
                <a:latin typeface="Times New Roman" panose="02020603050405020304" pitchFamily="18" charset="0"/>
                <a:cs typeface="Times New Roman" panose="02020603050405020304" pitchFamily="18" charset="0"/>
              </a:rPr>
              <a:t>Akshay</a:t>
            </a:r>
            <a:r>
              <a:rPr lang="en-US" sz="1800" dirty="0">
                <a:latin typeface="Times New Roman" panose="02020603050405020304" pitchFamily="18" charset="0"/>
                <a:cs typeface="Times New Roman" panose="02020603050405020304" pitchFamily="18" charset="0"/>
              </a:rPr>
              <a:t> R. </a:t>
            </a:r>
            <a:r>
              <a:rPr lang="en-US" sz="1800" dirty="0" err="1">
                <a:latin typeface="Times New Roman" panose="02020603050405020304" pitchFamily="18" charset="0"/>
                <a:cs typeface="Times New Roman" panose="02020603050405020304" pitchFamily="18" charset="0"/>
              </a:rPr>
              <a:t>jain</a:t>
            </a:r>
            <a:r>
              <a:rPr lang="en-US" sz="1800" dirty="0">
                <a:latin typeface="Times New Roman" panose="02020603050405020304" pitchFamily="18" charset="0"/>
                <a:cs typeface="Times New Roman" panose="02020603050405020304" pitchFamily="18" charset="0"/>
              </a:rPr>
              <a:t>, “IOT BASED PET FEEDER SYSTEM</a:t>
            </a:r>
            <a:r>
              <a:rPr lang="en-US" sz="1800" b="1" dirty="0">
                <a:latin typeface="Times New Roman" panose="02020603050405020304" pitchFamily="18" charset="0"/>
                <a:cs typeface="Times New Roman" panose="02020603050405020304" pitchFamily="18" charset="0"/>
              </a:rPr>
              <a:t>”, </a:t>
            </a:r>
            <a:r>
              <a:rPr lang="en-US" sz="1800" b="1" i="1" dirty="0">
                <a:latin typeface="Times New Roman" panose="02020603050405020304" pitchFamily="18" charset="0"/>
                <a:cs typeface="Times New Roman" panose="02020603050405020304" pitchFamily="18" charset="0"/>
              </a:rPr>
              <a:t>IJARIIE-ISSN(O)-2395-4396, </a:t>
            </a:r>
            <a:r>
              <a:rPr lang="en-US" sz="1800" dirty="0">
                <a:latin typeface="Times New Roman" panose="02020603050405020304" pitchFamily="18" charset="0"/>
                <a:cs typeface="Times New Roman" panose="02020603050405020304" pitchFamily="18" charset="0"/>
              </a:rPr>
              <a:t>Vol-4 Issue-2 2018.</a:t>
            </a:r>
          </a:p>
          <a:p>
            <a:pPr marL="285750" indent="-285750">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.D. Munteanu and R. </a:t>
            </a:r>
            <a:r>
              <a:rPr lang="en-US" sz="1800" dirty="0" err="1">
                <a:latin typeface="Times New Roman" panose="02020603050405020304" pitchFamily="18" charset="0"/>
                <a:cs typeface="Times New Roman" panose="02020603050405020304" pitchFamily="18" charset="0"/>
              </a:rPr>
              <a:t>Ionel</a:t>
            </a:r>
            <a:r>
              <a:rPr lang="en-US" sz="1800" dirty="0">
                <a:latin typeface="Times New Roman" panose="02020603050405020304" pitchFamily="18" charset="0"/>
                <a:cs typeface="Times New Roman" panose="02020603050405020304" pitchFamily="18" charset="0"/>
              </a:rPr>
              <a:t>, "Voice-Controlled Smart </a:t>
            </a:r>
            <a:r>
              <a:rPr lang="en-US" sz="1800" dirty="0" err="1">
                <a:latin typeface="Times New Roman" panose="02020603050405020304" pitchFamily="18" charset="0"/>
                <a:cs typeface="Times New Roman" panose="02020603050405020304" pitchFamily="18" charset="0"/>
              </a:rPr>
              <a:t>Assitive</a:t>
            </a:r>
            <a:r>
              <a:rPr lang="en-US" sz="1800" dirty="0">
                <a:latin typeface="Times New Roman" panose="02020603050405020304" pitchFamily="18" charset="0"/>
                <a:cs typeface="Times New Roman" panose="02020603050405020304" pitchFamily="18" charset="0"/>
              </a:rPr>
              <a:t> Device for Visually  ​Impaired Individuals",  2016 </a:t>
            </a:r>
            <a:r>
              <a:rPr lang="en-US" sz="1800" b="1" i="1" dirty="0">
                <a:latin typeface="Times New Roman" panose="02020603050405020304" pitchFamily="18" charset="0"/>
                <a:cs typeface="Times New Roman" panose="02020603050405020304" pitchFamily="18" charset="0"/>
              </a:rPr>
              <a:t>12th International Symposium  on Electronics and ​Telecommunications  IESTC 2016</a:t>
            </a:r>
            <a:r>
              <a:rPr lang="en-US" sz="1800" dirty="0">
                <a:latin typeface="Times New Roman" panose="02020603050405020304" pitchFamily="18" charset="0"/>
                <a:cs typeface="Times New Roman" panose="02020603050405020304" pitchFamily="18" charset="0"/>
              </a:rPr>
              <a:t>, pp. 186-189​.</a:t>
            </a:r>
          </a:p>
          <a:p>
            <a:pPr marL="285750" indent="-285750">
              <a:lnSpc>
                <a:spcPct val="150000"/>
              </a:lnSpc>
              <a:buFont typeface="Wingdings" panose="05000000000000000000" pitchFamily="2" charset="2"/>
              <a:buChar char="q"/>
            </a:pPr>
            <a:endParaRPr lang="en-US" sz="18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155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35043-4373-43C5-B35D-72CBBCA474DE}"/>
              </a:ext>
            </a:extLst>
          </p:cNvPr>
          <p:cNvSpPr>
            <a:spLocks noGrp="1"/>
          </p:cNvSpPr>
          <p:nvPr>
            <p:ph type="title"/>
          </p:nvPr>
        </p:nvSpPr>
        <p:spPr>
          <a:xfrm>
            <a:off x="1884713" y="597216"/>
            <a:ext cx="6291100" cy="657843"/>
          </a:xfrm>
        </p:spPr>
        <p:txBody>
          <a:bodyPr>
            <a:normAutofit/>
          </a:bodyPr>
          <a:lstStyle/>
          <a:p>
            <a:r>
              <a:rPr lang="en-IN" sz="3200" dirty="0">
                <a:latin typeface="Times New Roman" panose="02020603050405020304" pitchFamily="18" charset="0"/>
                <a:cs typeface="Times New Roman" panose="02020603050405020304" pitchFamily="18" charset="0"/>
              </a:rPr>
              <a:t>Appendix</a:t>
            </a:r>
          </a:p>
        </p:txBody>
      </p:sp>
    </p:spTree>
    <p:extLst>
      <p:ext uri="{BB962C8B-B14F-4D97-AF65-F5344CB8AC3E}">
        <p14:creationId xmlns:p14="http://schemas.microsoft.com/office/powerpoint/2010/main" val="4130258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64,056 Thank You Stock Photos, Pictures &amp; Royalty-Free Images - iStock"/>
          <p:cNvSpPr>
            <a:spLocks noGrp="1" noChangeAspect="1" noChangeArrowheads="1"/>
          </p:cNvSpPr>
          <p:nvPr>
            <p:ph type="title"/>
          </p:nvPr>
        </p:nvSpPr>
        <p:spPr bwMode="auto">
          <a:xfrm>
            <a:off x="1489166" y="2352306"/>
            <a:ext cx="8726760" cy="31732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en-US" sz="7200" dirty="0"/>
              <a:t>          </a:t>
            </a:r>
            <a:endParaRPr lang="en-US" sz="7200" dirty="0">
              <a:latin typeface="Century" panose="02040604050505020304" pitchFamily="18" charset="0"/>
            </a:endParaRPr>
          </a:p>
        </p:txBody>
      </p:sp>
      <p:pic>
        <p:nvPicPr>
          <p:cNvPr id="9" name="Picture 8">
            <a:extLst>
              <a:ext uri="{FF2B5EF4-FFF2-40B4-BE49-F238E27FC236}">
                <a16:creationId xmlns:a16="http://schemas.microsoft.com/office/drawing/2014/main" id="{B3BBC251-DB70-455A-9D33-65C34CBF7EDA}"/>
              </a:ext>
            </a:extLst>
          </p:cNvPr>
          <p:cNvPicPr>
            <a:picLocks noChangeAspect="1"/>
          </p:cNvPicPr>
          <p:nvPr/>
        </p:nvPicPr>
        <p:blipFill rotWithShape="1">
          <a:blip r:embed="rId2"/>
          <a:srcRect l="10125" t="6144" r="10516" b="10457"/>
          <a:stretch/>
        </p:blipFill>
        <p:spPr>
          <a:xfrm>
            <a:off x="3218329" y="734835"/>
            <a:ext cx="5459506" cy="571948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008311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3134" y="713756"/>
            <a:ext cx="7656209" cy="726263"/>
          </a:xfrm>
        </p:spPr>
        <p:txBody>
          <a:bodyPr>
            <a:normAutofit/>
          </a:bodyPr>
          <a:lstStyle/>
          <a:p>
            <a:r>
              <a:rPr lang="en-US" sz="3200" b="1" dirty="0">
                <a:latin typeface="Times New Roman" panose="02020603050405020304" pitchFamily="18" charset="0"/>
                <a:cs typeface="Times New Roman" panose="02020603050405020304" pitchFamily="18" charset="0"/>
              </a:rPr>
              <a:t>CONTENTS</a:t>
            </a:r>
          </a:p>
        </p:txBody>
      </p:sp>
      <p:sp>
        <p:nvSpPr>
          <p:cNvPr id="3" name="Content Placeholder 2"/>
          <p:cNvSpPr>
            <a:spLocks noGrp="1"/>
          </p:cNvSpPr>
          <p:nvPr>
            <p:ph idx="1"/>
          </p:nvPr>
        </p:nvSpPr>
        <p:spPr>
          <a:xfrm>
            <a:off x="4378823" y="6858000"/>
            <a:ext cx="8915400" cy="241942"/>
          </a:xfrm>
        </p:spPr>
        <p:txBody>
          <a:bodyPr>
            <a:normAutofit fontScale="62500" lnSpcReduction="20000"/>
          </a:bodyPr>
          <a:lstStyle/>
          <a:p>
            <a:pPr marL="0" indent="0">
              <a:buNone/>
            </a:pPr>
            <a:endParaRPr lang="en-US" dirty="0"/>
          </a:p>
        </p:txBody>
      </p:sp>
      <p:sp>
        <p:nvSpPr>
          <p:cNvPr id="4" name="TextBox 3">
            <a:extLst>
              <a:ext uri="{FF2B5EF4-FFF2-40B4-BE49-F238E27FC236}">
                <a16:creationId xmlns:a16="http://schemas.microsoft.com/office/drawing/2014/main" id="{76963738-4F2C-4070-98E6-C4E6AB73ACC7}"/>
              </a:ext>
            </a:extLst>
          </p:cNvPr>
          <p:cNvSpPr txBox="1"/>
          <p:nvPr/>
        </p:nvSpPr>
        <p:spPr>
          <a:xfrm>
            <a:off x="2570754" y="1340164"/>
            <a:ext cx="4529293" cy="56176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panose="05000000000000000000" pitchFamily="2" charset="2"/>
              <a:buChar char="q"/>
            </a:pPr>
            <a:r>
              <a:rPr lang="en-US" sz="2200" b="1" dirty="0">
                <a:latin typeface="Times New Roman" panose="02020603050405020304" pitchFamily="18" charset="0"/>
                <a:ea typeface="+mn-lt"/>
                <a:cs typeface="Times New Roman" panose="02020603050405020304" pitchFamily="18" charset="0"/>
              </a:rPr>
              <a:t>Introduction</a:t>
            </a:r>
          </a:p>
          <a:p>
            <a:pPr marL="457200" indent="-457200">
              <a:lnSpc>
                <a:spcPct val="150000"/>
              </a:lnSpc>
              <a:buFont typeface="Wingdings" panose="05000000000000000000" pitchFamily="2" charset="2"/>
              <a:buChar char="q"/>
            </a:pPr>
            <a:r>
              <a:rPr lang="en-US" sz="2200" b="1" dirty="0">
                <a:latin typeface="Times New Roman" panose="02020603050405020304" pitchFamily="18" charset="0"/>
                <a:ea typeface="+mn-lt"/>
                <a:cs typeface="Times New Roman" panose="02020603050405020304" pitchFamily="18" charset="0"/>
              </a:rPr>
              <a:t>Components</a:t>
            </a:r>
          </a:p>
          <a:p>
            <a:pPr marL="457200" indent="-457200">
              <a:lnSpc>
                <a:spcPct val="150000"/>
              </a:lnSpc>
              <a:buFont typeface="Wingdings" panose="05000000000000000000" pitchFamily="2" charset="2"/>
              <a:buChar char="q"/>
            </a:pPr>
            <a:r>
              <a:rPr lang="en-US" sz="2200" b="1" dirty="0">
                <a:latin typeface="Times New Roman" panose="02020603050405020304" pitchFamily="18" charset="0"/>
                <a:ea typeface="+mn-lt"/>
                <a:cs typeface="Times New Roman" panose="02020603050405020304" pitchFamily="18" charset="0"/>
              </a:rPr>
              <a:t>Block Diagram</a:t>
            </a:r>
          </a:p>
          <a:p>
            <a:pPr marL="457200" indent="-457200">
              <a:lnSpc>
                <a:spcPct val="150000"/>
              </a:lnSpc>
              <a:buFont typeface="Wingdings" panose="05000000000000000000" pitchFamily="2" charset="2"/>
              <a:buChar char="q"/>
            </a:pPr>
            <a:r>
              <a:rPr lang="en-US" sz="2200" b="1" dirty="0">
                <a:latin typeface="Times New Roman" panose="02020603050405020304" pitchFamily="18" charset="0"/>
                <a:ea typeface="+mn-lt"/>
                <a:cs typeface="Times New Roman" panose="02020603050405020304" pitchFamily="18" charset="0"/>
              </a:rPr>
              <a:t>Circuit Diagram</a:t>
            </a:r>
          </a:p>
          <a:p>
            <a:pPr marL="457200" indent="-457200">
              <a:lnSpc>
                <a:spcPct val="150000"/>
              </a:lnSpc>
              <a:buFont typeface="Wingdings" panose="05000000000000000000" pitchFamily="2" charset="2"/>
              <a:buChar char="q"/>
            </a:pPr>
            <a:r>
              <a:rPr lang="en-US" sz="2200" b="1" dirty="0">
                <a:latin typeface="Times New Roman" panose="02020603050405020304" pitchFamily="18" charset="0"/>
                <a:ea typeface="+mn-lt"/>
                <a:cs typeface="Times New Roman" panose="02020603050405020304" pitchFamily="18" charset="0"/>
              </a:rPr>
              <a:t>Working of the project</a:t>
            </a:r>
          </a:p>
          <a:p>
            <a:pPr marL="457200" indent="-457200">
              <a:lnSpc>
                <a:spcPct val="150000"/>
              </a:lnSpc>
              <a:buFont typeface="Wingdings" panose="05000000000000000000" pitchFamily="2" charset="2"/>
              <a:buChar char="q"/>
            </a:pPr>
            <a:r>
              <a:rPr lang="en-US" sz="2200" b="1" dirty="0">
                <a:latin typeface="Times New Roman" panose="02020603050405020304" pitchFamily="18" charset="0"/>
                <a:ea typeface="+mn-lt"/>
                <a:cs typeface="Times New Roman" panose="02020603050405020304" pitchFamily="18" charset="0"/>
              </a:rPr>
              <a:t>Results and Discussion</a:t>
            </a:r>
          </a:p>
          <a:p>
            <a:pPr marL="457200" indent="-457200">
              <a:lnSpc>
                <a:spcPct val="150000"/>
              </a:lnSpc>
              <a:buFont typeface="Wingdings" panose="05000000000000000000" pitchFamily="2" charset="2"/>
              <a:buChar char="q"/>
            </a:pPr>
            <a:r>
              <a:rPr lang="en-US" sz="2200" b="1" dirty="0">
                <a:latin typeface="Times New Roman" panose="02020603050405020304" pitchFamily="18" charset="0"/>
                <a:ea typeface="+mn-lt"/>
                <a:cs typeface="Times New Roman" panose="02020603050405020304" pitchFamily="18" charset="0"/>
              </a:rPr>
              <a:t>Hardware Implementation</a:t>
            </a:r>
          </a:p>
          <a:p>
            <a:pPr marL="457200" indent="-457200">
              <a:lnSpc>
                <a:spcPct val="150000"/>
              </a:lnSpc>
              <a:buFont typeface="Wingdings" panose="05000000000000000000" pitchFamily="2" charset="2"/>
              <a:buChar char="q"/>
            </a:pPr>
            <a:r>
              <a:rPr lang="en-US" sz="2200" b="1" dirty="0">
                <a:latin typeface="Times New Roman" panose="02020603050405020304" pitchFamily="18" charset="0"/>
                <a:ea typeface="+mn-lt"/>
                <a:cs typeface="Times New Roman" panose="02020603050405020304" pitchFamily="18" charset="0"/>
              </a:rPr>
              <a:t>Conclusion</a:t>
            </a:r>
          </a:p>
          <a:p>
            <a:pPr marL="457200" indent="-457200">
              <a:lnSpc>
                <a:spcPct val="150000"/>
              </a:lnSpc>
              <a:buFont typeface="Wingdings" panose="05000000000000000000" pitchFamily="2" charset="2"/>
              <a:buChar char="q"/>
            </a:pPr>
            <a:r>
              <a:rPr lang="en-US" sz="2200" b="1" dirty="0">
                <a:latin typeface="Times New Roman" panose="02020603050405020304" pitchFamily="18" charset="0"/>
                <a:ea typeface="+mn-lt"/>
                <a:cs typeface="Times New Roman" panose="02020603050405020304" pitchFamily="18" charset="0"/>
              </a:rPr>
              <a:t>References</a:t>
            </a:r>
          </a:p>
          <a:p>
            <a:pPr marL="457200" indent="-457200">
              <a:lnSpc>
                <a:spcPct val="150000"/>
              </a:lnSpc>
              <a:buFont typeface="Wingdings" panose="05000000000000000000" pitchFamily="2" charset="2"/>
              <a:buChar char="q"/>
            </a:pPr>
            <a:r>
              <a:rPr lang="en-US" sz="2200" b="1" dirty="0">
                <a:latin typeface="Times New Roman" panose="02020603050405020304" pitchFamily="18" charset="0"/>
                <a:ea typeface="+mn-lt"/>
                <a:cs typeface="Times New Roman" panose="02020603050405020304" pitchFamily="18" charset="0"/>
              </a:rPr>
              <a:t>Appendix</a:t>
            </a:r>
          </a:p>
          <a:p>
            <a:pPr marL="457200" indent="-457200">
              <a:lnSpc>
                <a:spcPct val="150000"/>
              </a:lnSpc>
              <a:buFont typeface="Wingdings" panose="05000000000000000000" pitchFamily="2" charset="2"/>
              <a:buChar char="q"/>
            </a:pPr>
            <a:endParaRPr lang="en-US" sz="2200" b="1" dirty="0">
              <a:latin typeface="Times New Roman" panose="02020603050405020304" pitchFamily="18" charset="0"/>
              <a:ea typeface="+mn-lt"/>
              <a:cs typeface="Times New Roman" panose="02020603050405020304" pitchFamily="18" charset="0"/>
            </a:endParaRPr>
          </a:p>
        </p:txBody>
      </p:sp>
    </p:spTree>
    <p:extLst>
      <p:ext uri="{BB962C8B-B14F-4D97-AF65-F5344CB8AC3E}">
        <p14:creationId xmlns:p14="http://schemas.microsoft.com/office/powerpoint/2010/main" val="2730921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9153" y="694605"/>
            <a:ext cx="10742990" cy="865255"/>
          </a:xfrm>
        </p:spPr>
        <p:txBody>
          <a:bodyPr>
            <a:normAutofit fontScale="90000"/>
          </a:bodyPr>
          <a:lstStyle/>
          <a:p>
            <a:pPr marL="457200" indent="-457200">
              <a:lnSpc>
                <a:spcPct val="150000"/>
              </a:lnSpc>
              <a:buFont typeface="Arial" panose="020B0604020202020204" pitchFamily="34" charset="0"/>
              <a:buChar char="•"/>
            </a:pPr>
            <a:r>
              <a:rPr lang="en-US" sz="3200" dirty="0"/>
              <a:t> </a:t>
            </a:r>
            <a:r>
              <a:rPr lang="en-US" b="1" dirty="0">
                <a:latin typeface="Times New Roman" panose="02020603050405020304" pitchFamily="18" charset="0"/>
                <a:cs typeface="Times New Roman" panose="02020603050405020304" pitchFamily="18" charset="0"/>
              </a:rPr>
              <a:t>INTRODUCTION</a:t>
            </a:r>
            <a:br>
              <a:rPr lang="en-US" sz="3200" dirty="0"/>
            </a:br>
            <a:r>
              <a:rPr lang="en-US" sz="3200" dirty="0"/>
              <a:t>  </a:t>
            </a:r>
            <a:br>
              <a:rPr lang="en-US" sz="3200" dirty="0"/>
            </a:br>
            <a:endParaRPr lang="en-US" sz="3200" dirty="0"/>
          </a:p>
        </p:txBody>
      </p:sp>
      <p:sp>
        <p:nvSpPr>
          <p:cNvPr id="3" name="TextBox 2">
            <a:extLst>
              <a:ext uri="{FF2B5EF4-FFF2-40B4-BE49-F238E27FC236}">
                <a16:creationId xmlns:a16="http://schemas.microsoft.com/office/drawing/2014/main" id="{EA9C2A0F-0656-4FCA-B930-66167F41367B}"/>
              </a:ext>
            </a:extLst>
          </p:cNvPr>
          <p:cNvSpPr txBox="1"/>
          <p:nvPr/>
        </p:nvSpPr>
        <p:spPr>
          <a:xfrm>
            <a:off x="2291243" y="1624980"/>
            <a:ext cx="8051829" cy="4197559"/>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If you have a pet in your home and you don’t have time to feed it or when you are away from home then you definitely need some kind of</a:t>
            </a:r>
            <a:r>
              <a:rPr lang="en-US"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machine to do this job.</a:t>
            </a:r>
          </a:p>
          <a:p>
            <a:pPr marL="285750" indent="-285750" algn="just">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We are  proposing  an  IOT  Pet  Feeder  machine  which is simple, efficient and cost effective.</a:t>
            </a:r>
          </a:p>
          <a:p>
            <a:pPr marL="285750" indent="-285750" algn="just">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Using  this  machine  you  can  feed your Pet with the help of Google Assistant from​ anywhere in the world. ​</a:t>
            </a:r>
          </a:p>
          <a:p>
            <a:pPr marL="285750" indent="-285750" algn="just">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You just have to say </a:t>
            </a:r>
            <a:r>
              <a:rPr lang="en-US" sz="1800" b="1" dirty="0">
                <a:latin typeface="Times New Roman" panose="02020603050405020304" pitchFamily="18" charset="0"/>
                <a:cs typeface="Times New Roman" panose="02020603050405020304" pitchFamily="18" charset="0"/>
              </a:rPr>
              <a:t>"Okay Google. Feed my pet" </a:t>
            </a:r>
            <a:r>
              <a:rPr lang="en-US" sz="1800" dirty="0">
                <a:latin typeface="Times New Roman" panose="02020603050405020304" pitchFamily="18" charset="0"/>
                <a:cs typeface="Times New Roman" panose="02020603050405020304" pitchFamily="18" charset="0"/>
              </a:rPr>
              <a:t>and rest of the things​ will be done by this machine.</a:t>
            </a:r>
          </a:p>
          <a:p>
            <a:pPr marL="285750" indent="-285750" algn="just">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You can also set a specific time using Google Assistant to feed your pet, for example Say "Okay GOOGLE FEED MY PET AT 10:00AM”​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3671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E78088-66F1-4EC3-810F-6DEC747839A5}"/>
              </a:ext>
            </a:extLst>
          </p:cNvPr>
          <p:cNvSpPr txBox="1"/>
          <p:nvPr/>
        </p:nvSpPr>
        <p:spPr>
          <a:xfrm>
            <a:off x="1766047" y="636494"/>
            <a:ext cx="5172635"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COMPONENTS</a:t>
            </a:r>
          </a:p>
        </p:txBody>
      </p:sp>
      <p:sp>
        <p:nvSpPr>
          <p:cNvPr id="3" name="TextBox 2">
            <a:extLst>
              <a:ext uri="{FF2B5EF4-FFF2-40B4-BE49-F238E27FC236}">
                <a16:creationId xmlns:a16="http://schemas.microsoft.com/office/drawing/2014/main" id="{DBCFB8A9-E465-4E4B-B5A2-05F22CD2447C}"/>
              </a:ext>
            </a:extLst>
          </p:cNvPr>
          <p:cNvSpPr txBox="1"/>
          <p:nvPr/>
        </p:nvSpPr>
        <p:spPr>
          <a:xfrm>
            <a:off x="2707340" y="1635817"/>
            <a:ext cx="6149789" cy="3586366"/>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IN" sz="2200" dirty="0">
                <a:latin typeface="Times New Roman" panose="02020603050405020304" pitchFamily="18" charset="0"/>
                <a:cs typeface="Times New Roman" panose="02020603050405020304" pitchFamily="18" charset="0"/>
              </a:rPr>
              <a:t>Node MCU ESP8266</a:t>
            </a:r>
          </a:p>
          <a:p>
            <a:pPr marL="285750" indent="-285750">
              <a:lnSpc>
                <a:spcPct val="150000"/>
              </a:lnSpc>
              <a:buFont typeface="Wingdings" panose="05000000000000000000" pitchFamily="2" charset="2"/>
              <a:buChar char="q"/>
            </a:pPr>
            <a:r>
              <a:rPr lang="en-IN" sz="2200" dirty="0">
                <a:latin typeface="Times New Roman" panose="02020603050405020304" pitchFamily="18" charset="0"/>
                <a:cs typeface="Times New Roman" panose="02020603050405020304" pitchFamily="18" charset="0"/>
              </a:rPr>
              <a:t>Servo Motor</a:t>
            </a:r>
          </a:p>
          <a:p>
            <a:pPr marL="285750" indent="-285750">
              <a:lnSpc>
                <a:spcPct val="150000"/>
              </a:lnSpc>
              <a:buFont typeface="Wingdings" panose="05000000000000000000" pitchFamily="2" charset="2"/>
              <a:buChar char="q"/>
            </a:pPr>
            <a:r>
              <a:rPr lang="en-IN" sz="2200" dirty="0">
                <a:latin typeface="Times New Roman" panose="02020603050405020304" pitchFamily="18" charset="0"/>
                <a:cs typeface="Times New Roman" panose="02020603050405020304" pitchFamily="18" charset="0"/>
              </a:rPr>
              <a:t>LCD Display</a:t>
            </a:r>
          </a:p>
          <a:p>
            <a:pPr marL="285750" indent="-285750">
              <a:lnSpc>
                <a:spcPct val="150000"/>
              </a:lnSpc>
              <a:buFont typeface="Wingdings" panose="05000000000000000000" pitchFamily="2" charset="2"/>
              <a:buChar char="q"/>
            </a:pPr>
            <a:r>
              <a:rPr lang="en-IN" sz="2200" dirty="0">
                <a:latin typeface="Times New Roman" panose="02020603050405020304" pitchFamily="18" charset="0"/>
                <a:cs typeface="Times New Roman" panose="02020603050405020304" pitchFamily="18" charset="0"/>
              </a:rPr>
              <a:t>Container</a:t>
            </a:r>
          </a:p>
          <a:p>
            <a:pPr marL="285750" indent="-285750">
              <a:lnSpc>
                <a:spcPct val="150000"/>
              </a:lnSpc>
              <a:buFont typeface="Wingdings" panose="05000000000000000000" pitchFamily="2" charset="2"/>
              <a:buChar char="q"/>
            </a:pPr>
            <a:r>
              <a:rPr lang="en-IN" sz="2200" dirty="0">
                <a:latin typeface="Times New Roman" panose="02020603050405020304" pitchFamily="18" charset="0"/>
                <a:cs typeface="Times New Roman" panose="02020603050405020304" pitchFamily="18" charset="0"/>
              </a:rPr>
              <a:t>Bowl</a:t>
            </a:r>
          </a:p>
          <a:p>
            <a:pPr marL="285750" indent="-285750">
              <a:lnSpc>
                <a:spcPct val="150000"/>
              </a:lnSpc>
              <a:buFont typeface="Wingdings" panose="05000000000000000000" pitchFamily="2" charset="2"/>
              <a:buChar char="q"/>
            </a:pPr>
            <a:r>
              <a:rPr lang="en-IN" sz="2200" dirty="0">
                <a:latin typeface="Times New Roman" panose="02020603050405020304" pitchFamily="18" charset="0"/>
                <a:cs typeface="Times New Roman" panose="02020603050405020304" pitchFamily="18" charset="0"/>
              </a:rPr>
              <a:t>Adafruit io</a:t>
            </a:r>
          </a:p>
          <a:p>
            <a:pPr marL="285750" indent="-285750">
              <a:lnSpc>
                <a:spcPct val="150000"/>
              </a:lnSpc>
              <a:buFont typeface="Wingdings" panose="05000000000000000000" pitchFamily="2" charset="2"/>
              <a:buChar char="q"/>
            </a:pPr>
            <a:r>
              <a:rPr lang="en-IN" sz="2200" dirty="0">
                <a:latin typeface="Times New Roman" panose="02020603050405020304" pitchFamily="18" charset="0"/>
                <a:cs typeface="Times New Roman" panose="02020603050405020304" pitchFamily="18" charset="0"/>
              </a:rPr>
              <a:t>IFTTT</a:t>
            </a:r>
          </a:p>
        </p:txBody>
      </p:sp>
      <p:pic>
        <p:nvPicPr>
          <p:cNvPr id="5" name="Picture 4">
            <a:extLst>
              <a:ext uri="{FF2B5EF4-FFF2-40B4-BE49-F238E27FC236}">
                <a16:creationId xmlns:a16="http://schemas.microsoft.com/office/drawing/2014/main" id="{8C172C77-DEEB-4860-8E54-CBDDBA09096C}"/>
              </a:ext>
            </a:extLst>
          </p:cNvPr>
          <p:cNvPicPr>
            <a:picLocks noChangeAspect="1"/>
          </p:cNvPicPr>
          <p:nvPr/>
        </p:nvPicPr>
        <p:blipFill rotWithShape="1">
          <a:blip r:embed="rId2"/>
          <a:srcRect t="16412" b="17745"/>
          <a:stretch/>
        </p:blipFill>
        <p:spPr>
          <a:xfrm>
            <a:off x="5782234" y="798566"/>
            <a:ext cx="2772416" cy="1975925"/>
          </a:xfrm>
          <a:prstGeom prst="rect">
            <a:avLst/>
          </a:prstGeom>
        </p:spPr>
      </p:pic>
      <p:pic>
        <p:nvPicPr>
          <p:cNvPr id="7" name="Picture 6">
            <a:extLst>
              <a:ext uri="{FF2B5EF4-FFF2-40B4-BE49-F238E27FC236}">
                <a16:creationId xmlns:a16="http://schemas.microsoft.com/office/drawing/2014/main" id="{1EC3528A-D775-4A0E-B3C3-1E1A3D204793}"/>
              </a:ext>
            </a:extLst>
          </p:cNvPr>
          <p:cNvPicPr>
            <a:picLocks noChangeAspect="1"/>
          </p:cNvPicPr>
          <p:nvPr/>
        </p:nvPicPr>
        <p:blipFill rotWithShape="1">
          <a:blip r:embed="rId3"/>
          <a:srcRect l="7285" r="8009"/>
          <a:stretch/>
        </p:blipFill>
        <p:spPr>
          <a:xfrm>
            <a:off x="6606987" y="3876201"/>
            <a:ext cx="2097741" cy="2476500"/>
          </a:xfrm>
          <a:prstGeom prst="rect">
            <a:avLst/>
          </a:prstGeom>
        </p:spPr>
      </p:pic>
      <p:pic>
        <p:nvPicPr>
          <p:cNvPr id="9" name="Picture 8">
            <a:extLst>
              <a:ext uri="{FF2B5EF4-FFF2-40B4-BE49-F238E27FC236}">
                <a16:creationId xmlns:a16="http://schemas.microsoft.com/office/drawing/2014/main" id="{D9F62F45-A928-45C2-BB9F-7D9C2C7B3A45}"/>
              </a:ext>
            </a:extLst>
          </p:cNvPr>
          <p:cNvPicPr>
            <a:picLocks noChangeAspect="1"/>
          </p:cNvPicPr>
          <p:nvPr/>
        </p:nvPicPr>
        <p:blipFill rotWithShape="1">
          <a:blip r:embed="rId4"/>
          <a:srcRect t="14975" b="10582"/>
          <a:stretch/>
        </p:blipFill>
        <p:spPr>
          <a:xfrm>
            <a:off x="9388008" y="3065929"/>
            <a:ext cx="2524125" cy="1828800"/>
          </a:xfrm>
          <a:prstGeom prst="rect">
            <a:avLst/>
          </a:prstGeom>
        </p:spPr>
      </p:pic>
      <p:pic>
        <p:nvPicPr>
          <p:cNvPr id="11" name="Picture 10">
            <a:extLst>
              <a:ext uri="{FF2B5EF4-FFF2-40B4-BE49-F238E27FC236}">
                <a16:creationId xmlns:a16="http://schemas.microsoft.com/office/drawing/2014/main" id="{3A011974-ED71-49AD-A612-744DAEE43EA7}"/>
              </a:ext>
            </a:extLst>
          </p:cNvPr>
          <p:cNvPicPr>
            <a:picLocks noChangeAspect="1"/>
          </p:cNvPicPr>
          <p:nvPr/>
        </p:nvPicPr>
        <p:blipFill>
          <a:blip r:embed="rId5"/>
          <a:stretch>
            <a:fillRect/>
          </a:stretch>
        </p:blipFill>
        <p:spPr>
          <a:xfrm>
            <a:off x="9164030" y="312064"/>
            <a:ext cx="2523845" cy="2362219"/>
          </a:xfrm>
          <a:prstGeom prst="rect">
            <a:avLst/>
          </a:prstGeom>
        </p:spPr>
      </p:pic>
    </p:spTree>
    <p:extLst>
      <p:ext uri="{BB962C8B-B14F-4D97-AF65-F5344CB8AC3E}">
        <p14:creationId xmlns:p14="http://schemas.microsoft.com/office/powerpoint/2010/main" val="2766502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7065" y="631568"/>
            <a:ext cx="9649686" cy="1280890"/>
          </a:xfrm>
        </p:spPr>
        <p:txBody>
          <a:bodyPr>
            <a:normAutofit/>
          </a:bodyPr>
          <a:lstStyle/>
          <a:p>
            <a:r>
              <a:rPr lang="en-US" sz="3200" dirty="0"/>
              <a:t> </a:t>
            </a:r>
            <a:r>
              <a:rPr lang="en-US" sz="3200" b="1" dirty="0">
                <a:latin typeface="Times New Roman" panose="02020603050405020304" pitchFamily="18" charset="0"/>
                <a:cs typeface="Times New Roman" panose="02020603050405020304" pitchFamily="18" charset="0"/>
              </a:rPr>
              <a:t>BLOCK DIAGRAM</a:t>
            </a:r>
          </a:p>
        </p:txBody>
      </p:sp>
      <p:sp>
        <p:nvSpPr>
          <p:cNvPr id="4" name="Rectangle: Rounded Corners 3">
            <a:extLst>
              <a:ext uri="{FF2B5EF4-FFF2-40B4-BE49-F238E27FC236}">
                <a16:creationId xmlns:a16="http://schemas.microsoft.com/office/drawing/2014/main" id="{872124BA-0EBF-49DC-9CD8-63F49EEF0894}"/>
              </a:ext>
            </a:extLst>
          </p:cNvPr>
          <p:cNvSpPr/>
          <p:nvPr/>
        </p:nvSpPr>
        <p:spPr>
          <a:xfrm>
            <a:off x="7932563" y="3919118"/>
            <a:ext cx="3552453" cy="11554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ct val="150000"/>
              </a:lnSpc>
            </a:pPr>
            <a:r>
              <a:rPr lang="en-IN" sz="2800" b="1" dirty="0">
                <a:ln w="22225">
                  <a:solidFill>
                    <a:schemeClr val="accent2"/>
                  </a:solidFill>
                  <a:prstDash val="solid"/>
                </a:ln>
                <a:solidFill>
                  <a:schemeClr val="accent2">
                    <a:lumMod val="40000"/>
                    <a:lumOff val="60000"/>
                  </a:schemeClr>
                </a:solidFill>
              </a:rPr>
              <a:t>LCD DISPLAY</a:t>
            </a:r>
          </a:p>
          <a:p>
            <a:pPr algn="ctr"/>
            <a:endParaRPr lang="en-IN" dirty="0"/>
          </a:p>
        </p:txBody>
      </p:sp>
      <p:sp>
        <p:nvSpPr>
          <p:cNvPr id="7" name="Rectangle: Rounded Corners 6">
            <a:extLst>
              <a:ext uri="{FF2B5EF4-FFF2-40B4-BE49-F238E27FC236}">
                <a16:creationId xmlns:a16="http://schemas.microsoft.com/office/drawing/2014/main" id="{86F1FB00-0C53-4964-91F6-B6F44D4A7F1D}"/>
              </a:ext>
            </a:extLst>
          </p:cNvPr>
          <p:cNvSpPr/>
          <p:nvPr/>
        </p:nvSpPr>
        <p:spPr>
          <a:xfrm>
            <a:off x="4186518" y="4971956"/>
            <a:ext cx="3512963" cy="115542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2800" b="1" dirty="0">
                <a:ln w="22225">
                  <a:solidFill>
                    <a:schemeClr val="accent2"/>
                  </a:solidFill>
                  <a:prstDash val="solid"/>
                </a:ln>
                <a:solidFill>
                  <a:schemeClr val="accent2">
                    <a:lumMod val="40000"/>
                    <a:lumOff val="60000"/>
                  </a:schemeClr>
                </a:solidFill>
              </a:rPr>
              <a:t>NODE MCU</a:t>
            </a:r>
          </a:p>
        </p:txBody>
      </p:sp>
      <p:sp>
        <p:nvSpPr>
          <p:cNvPr id="8" name="Rectangle: Rounded Corners 7">
            <a:extLst>
              <a:ext uri="{FF2B5EF4-FFF2-40B4-BE49-F238E27FC236}">
                <a16:creationId xmlns:a16="http://schemas.microsoft.com/office/drawing/2014/main" id="{DAF80B24-769B-4F9A-9987-ECDED79AE2F4}"/>
              </a:ext>
            </a:extLst>
          </p:cNvPr>
          <p:cNvSpPr/>
          <p:nvPr/>
        </p:nvSpPr>
        <p:spPr>
          <a:xfrm>
            <a:off x="564777" y="3174532"/>
            <a:ext cx="3388659" cy="115542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sz="2800" b="1" dirty="0">
              <a:ln w="22225">
                <a:solidFill>
                  <a:schemeClr val="accent2"/>
                </a:solidFill>
                <a:prstDash val="solid"/>
              </a:ln>
              <a:solidFill>
                <a:schemeClr val="accent2">
                  <a:lumMod val="40000"/>
                  <a:lumOff val="60000"/>
                </a:schemeClr>
              </a:solidFill>
            </a:endParaRPr>
          </a:p>
          <a:p>
            <a:pPr algn="ctr"/>
            <a:r>
              <a:rPr lang="en-IN" sz="2800" b="1" dirty="0">
                <a:ln w="22225">
                  <a:solidFill>
                    <a:schemeClr val="accent2"/>
                  </a:solidFill>
                  <a:prstDash val="solid"/>
                </a:ln>
                <a:solidFill>
                  <a:schemeClr val="accent2">
                    <a:lumMod val="40000"/>
                    <a:lumOff val="60000"/>
                  </a:schemeClr>
                </a:solidFill>
              </a:rPr>
              <a:t>SERVO MOTOR</a:t>
            </a:r>
          </a:p>
          <a:p>
            <a:pPr algn="ctr"/>
            <a:endParaRPr lang="en-IN" sz="2800" dirty="0"/>
          </a:p>
        </p:txBody>
      </p:sp>
      <p:cxnSp>
        <p:nvCxnSpPr>
          <p:cNvPr id="12" name="Connector: Elbow 11">
            <a:extLst>
              <a:ext uri="{FF2B5EF4-FFF2-40B4-BE49-F238E27FC236}">
                <a16:creationId xmlns:a16="http://schemas.microsoft.com/office/drawing/2014/main" id="{DB705192-070C-4D1B-BDDA-84D3E1E97E30}"/>
              </a:ext>
            </a:extLst>
          </p:cNvPr>
          <p:cNvCxnSpPr>
            <a:cxnSpLocks/>
            <a:stCxn id="4" idx="1"/>
          </p:cNvCxnSpPr>
          <p:nvPr/>
        </p:nvCxnSpPr>
        <p:spPr>
          <a:xfrm rot="10800000" flipV="1">
            <a:off x="6361929" y="4496828"/>
            <a:ext cx="1570635" cy="475126"/>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52" name="Rectangle: Rounded Corners 51">
            <a:extLst>
              <a:ext uri="{FF2B5EF4-FFF2-40B4-BE49-F238E27FC236}">
                <a16:creationId xmlns:a16="http://schemas.microsoft.com/office/drawing/2014/main" id="{46C8AC95-3126-456F-BFBD-5041B387866E}"/>
              </a:ext>
            </a:extLst>
          </p:cNvPr>
          <p:cNvSpPr/>
          <p:nvPr/>
        </p:nvSpPr>
        <p:spPr>
          <a:xfrm>
            <a:off x="4186516" y="1377107"/>
            <a:ext cx="3512963" cy="115542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2800" b="1" dirty="0">
                <a:ln w="22225">
                  <a:solidFill>
                    <a:schemeClr val="accent2"/>
                  </a:solidFill>
                  <a:prstDash val="solid"/>
                </a:ln>
                <a:solidFill>
                  <a:schemeClr val="accent2">
                    <a:lumMod val="40000"/>
                    <a:lumOff val="60000"/>
                  </a:schemeClr>
                </a:solidFill>
              </a:rPr>
              <a:t>FEEDING CONTAINER</a:t>
            </a:r>
          </a:p>
        </p:txBody>
      </p:sp>
      <p:cxnSp>
        <p:nvCxnSpPr>
          <p:cNvPr id="54" name="Connector: Elbow 53">
            <a:extLst>
              <a:ext uri="{FF2B5EF4-FFF2-40B4-BE49-F238E27FC236}">
                <a16:creationId xmlns:a16="http://schemas.microsoft.com/office/drawing/2014/main" id="{6F0031FE-52A5-4784-9784-2FE07F29B33F}"/>
              </a:ext>
            </a:extLst>
          </p:cNvPr>
          <p:cNvCxnSpPr>
            <a:cxnSpLocks/>
            <a:endCxn id="52" idx="2"/>
          </p:cNvCxnSpPr>
          <p:nvPr/>
        </p:nvCxnSpPr>
        <p:spPr>
          <a:xfrm flipV="1">
            <a:off x="3953436" y="2532528"/>
            <a:ext cx="1989562" cy="1020096"/>
          </a:xfrm>
          <a:prstGeom prst="bentConnector2">
            <a:avLst/>
          </a:prstGeom>
        </p:spPr>
        <p:style>
          <a:lnRef idx="1">
            <a:schemeClr val="dk1"/>
          </a:lnRef>
          <a:fillRef idx="0">
            <a:schemeClr val="dk1"/>
          </a:fillRef>
          <a:effectRef idx="0">
            <a:schemeClr val="dk1"/>
          </a:effectRef>
          <a:fontRef idx="minor">
            <a:schemeClr val="tx1"/>
          </a:fontRef>
        </p:style>
      </p:cxnSp>
      <p:sp>
        <p:nvSpPr>
          <p:cNvPr id="11" name="Rectangle: Rounded Corners 10">
            <a:extLst>
              <a:ext uri="{FF2B5EF4-FFF2-40B4-BE49-F238E27FC236}">
                <a16:creationId xmlns:a16="http://schemas.microsoft.com/office/drawing/2014/main" id="{F50D6F7C-9FD3-4FDA-B170-A05824A837C3}"/>
              </a:ext>
            </a:extLst>
          </p:cNvPr>
          <p:cNvSpPr/>
          <p:nvPr/>
        </p:nvSpPr>
        <p:spPr>
          <a:xfrm>
            <a:off x="7870410" y="2229902"/>
            <a:ext cx="3512963" cy="115542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2800" b="1" dirty="0">
                <a:ln w="22225">
                  <a:solidFill>
                    <a:schemeClr val="accent2"/>
                  </a:solidFill>
                  <a:prstDash val="solid"/>
                </a:ln>
                <a:solidFill>
                  <a:schemeClr val="accent2">
                    <a:lumMod val="40000"/>
                    <a:lumOff val="60000"/>
                  </a:schemeClr>
                </a:solidFill>
              </a:rPr>
              <a:t>BOWL</a:t>
            </a:r>
          </a:p>
        </p:txBody>
      </p:sp>
      <p:cxnSp>
        <p:nvCxnSpPr>
          <p:cNvPr id="20" name="Connector: Elbow 19">
            <a:extLst>
              <a:ext uri="{FF2B5EF4-FFF2-40B4-BE49-F238E27FC236}">
                <a16:creationId xmlns:a16="http://schemas.microsoft.com/office/drawing/2014/main" id="{A0CADD0C-ED58-40F4-A401-6B595AC668B7}"/>
              </a:ext>
            </a:extLst>
          </p:cNvPr>
          <p:cNvCxnSpPr>
            <a:cxnSpLocks/>
            <a:stCxn id="7" idx="0"/>
            <a:endCxn id="8" idx="3"/>
          </p:cNvCxnSpPr>
          <p:nvPr/>
        </p:nvCxnSpPr>
        <p:spPr>
          <a:xfrm rot="16200000" flipV="1">
            <a:off x="4338362" y="3367318"/>
            <a:ext cx="1219713" cy="1989564"/>
          </a:xfrm>
          <a:prstGeom prst="bentConnector2">
            <a:avLst/>
          </a:prstGeom>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16F70DA7-A8E1-47E2-9E15-1A2E87797F1B}"/>
              </a:ext>
            </a:extLst>
          </p:cNvPr>
          <p:cNvCxnSpPr>
            <a:cxnSpLocks/>
            <a:endCxn id="11" idx="1"/>
          </p:cNvCxnSpPr>
          <p:nvPr/>
        </p:nvCxnSpPr>
        <p:spPr>
          <a:xfrm>
            <a:off x="6209510" y="2532528"/>
            <a:ext cx="1660900" cy="275085"/>
          </a:xfrm>
          <a:prstGeom prst="bentConnector3">
            <a:avLst>
              <a:gd name="adj1" fmla="val 10059"/>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50387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6F6297-8744-4434-B904-B6E2CBDA6E09}"/>
              </a:ext>
            </a:extLst>
          </p:cNvPr>
          <p:cNvPicPr>
            <a:picLocks noChangeAspect="1"/>
          </p:cNvPicPr>
          <p:nvPr/>
        </p:nvPicPr>
        <p:blipFill rotWithShape="1">
          <a:blip r:embed="rId2"/>
          <a:srcRect l="3857" t="14366" r="5253" b="13187"/>
          <a:stretch/>
        </p:blipFill>
        <p:spPr>
          <a:xfrm>
            <a:off x="977153" y="1810869"/>
            <a:ext cx="10536264" cy="4742330"/>
          </a:xfrm>
          <a:prstGeom prst="rect">
            <a:avLst/>
          </a:prstGeom>
        </p:spPr>
      </p:pic>
      <p:sp>
        <p:nvSpPr>
          <p:cNvPr id="4" name="TextBox 3">
            <a:extLst>
              <a:ext uri="{FF2B5EF4-FFF2-40B4-BE49-F238E27FC236}">
                <a16:creationId xmlns:a16="http://schemas.microsoft.com/office/drawing/2014/main" id="{69995675-FC23-4DC5-A4BD-25DCA373BED7}"/>
              </a:ext>
            </a:extLst>
          </p:cNvPr>
          <p:cNvSpPr txBox="1"/>
          <p:nvPr/>
        </p:nvSpPr>
        <p:spPr>
          <a:xfrm>
            <a:off x="1757082" y="708212"/>
            <a:ext cx="5074024"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CIRCUIT DIAGRAM</a:t>
            </a:r>
          </a:p>
        </p:txBody>
      </p:sp>
    </p:spTree>
    <p:extLst>
      <p:ext uri="{BB962C8B-B14F-4D97-AF65-F5344CB8AC3E}">
        <p14:creationId xmlns:p14="http://schemas.microsoft.com/office/powerpoint/2010/main" val="96162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3423" y="636238"/>
            <a:ext cx="9801074" cy="712289"/>
          </a:xfrm>
        </p:spPr>
        <p:txBody>
          <a:bodyPr>
            <a:normAutofit fontScale="90000"/>
          </a:bodyPr>
          <a:lstStyle/>
          <a:p>
            <a:r>
              <a:rPr lang="en-US" sz="3200" dirty="0"/>
              <a:t> </a:t>
            </a:r>
            <a:r>
              <a:rPr lang="en-US" b="1" dirty="0">
                <a:latin typeface="Times New Roman" panose="02020603050405020304" pitchFamily="18" charset="0"/>
                <a:cs typeface="Times New Roman" panose="02020603050405020304" pitchFamily="18" charset="0"/>
              </a:rPr>
              <a:t>WORKING OF THE PROJECT</a:t>
            </a:r>
            <a:br>
              <a:rPr lang="en-US" sz="3200" dirty="0"/>
            </a:br>
            <a:br>
              <a:rPr lang="en-US" sz="3200" dirty="0"/>
            </a:br>
            <a:br>
              <a:rPr lang="en-US" sz="3200" dirty="0"/>
            </a:br>
            <a:endParaRPr lang="en-US" sz="2000" dirty="0"/>
          </a:p>
        </p:txBody>
      </p:sp>
      <p:sp>
        <p:nvSpPr>
          <p:cNvPr id="3" name="TextBox 2">
            <a:extLst>
              <a:ext uri="{FF2B5EF4-FFF2-40B4-BE49-F238E27FC236}">
                <a16:creationId xmlns:a16="http://schemas.microsoft.com/office/drawing/2014/main" id="{F09D440A-30B8-4CD7-9D6D-7FDCFCF673C2}"/>
              </a:ext>
            </a:extLst>
          </p:cNvPr>
          <p:cNvSpPr txBox="1"/>
          <p:nvPr/>
        </p:nvSpPr>
        <p:spPr>
          <a:xfrm>
            <a:off x="1583423" y="1556236"/>
            <a:ext cx="9685866" cy="5444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q"/>
            </a:pPr>
            <a:r>
              <a:rPr lang="en-US" dirty="0">
                <a:latin typeface="Times New Roman"/>
                <a:ea typeface="+mn-lt"/>
                <a:cs typeface="Times New Roman"/>
              </a:rPr>
              <a:t>In this project, we are using a </a:t>
            </a:r>
            <a:r>
              <a:rPr lang="en-US" b="1" dirty="0">
                <a:latin typeface="Times New Roman"/>
                <a:ea typeface="+mn-lt"/>
                <a:cs typeface="Times New Roman"/>
              </a:rPr>
              <a:t>Node MCU ESP8266</a:t>
            </a:r>
            <a:r>
              <a:rPr lang="en-US" dirty="0">
                <a:latin typeface="Times New Roman"/>
                <a:ea typeface="+mn-lt"/>
                <a:cs typeface="Times New Roman"/>
              </a:rPr>
              <a:t> as the main controller, a </a:t>
            </a:r>
            <a:r>
              <a:rPr lang="en-US" b="1" dirty="0">
                <a:latin typeface="Times New Roman"/>
                <a:ea typeface="+mn-lt"/>
                <a:cs typeface="Times New Roman"/>
              </a:rPr>
              <a:t>Servo motor</a:t>
            </a:r>
            <a:r>
              <a:rPr lang="en-US" dirty="0">
                <a:latin typeface="Times New Roman"/>
                <a:ea typeface="+mn-lt"/>
                <a:cs typeface="Times New Roman"/>
              </a:rPr>
              <a:t> to open and close </a:t>
            </a:r>
            <a:r>
              <a:rPr lang="en-US" b="1" dirty="0">
                <a:latin typeface="Times New Roman"/>
                <a:ea typeface="+mn-lt"/>
                <a:cs typeface="Times New Roman"/>
              </a:rPr>
              <a:t>feeding Container</a:t>
            </a:r>
            <a:r>
              <a:rPr lang="en-US" dirty="0">
                <a:latin typeface="Times New Roman"/>
                <a:ea typeface="+mn-lt"/>
                <a:cs typeface="Times New Roman"/>
              </a:rPr>
              <a:t>, a bowl to dispense the food  , and a 16*2 </a:t>
            </a:r>
            <a:r>
              <a:rPr lang="en-US" b="1" dirty="0">
                <a:latin typeface="Times New Roman"/>
                <a:ea typeface="+mn-lt"/>
                <a:cs typeface="Times New Roman"/>
              </a:rPr>
              <a:t>LCD</a:t>
            </a:r>
            <a:r>
              <a:rPr lang="en-US" dirty="0">
                <a:latin typeface="Times New Roman"/>
                <a:ea typeface="+mn-lt"/>
                <a:cs typeface="Times New Roman"/>
              </a:rPr>
              <a:t> to display to see the update and time of feeding. We will get the time from NTP servers.</a:t>
            </a:r>
          </a:p>
          <a:p>
            <a:pPr marL="285750" indent="-285750" algn="just">
              <a:lnSpc>
                <a:spcPct val="150000"/>
              </a:lnSpc>
              <a:buFont typeface="Wingdings"/>
              <a:buChar char="q"/>
            </a:pPr>
            <a:r>
              <a:rPr lang="en-US" dirty="0">
                <a:latin typeface="Times New Roman"/>
                <a:ea typeface="+mn-lt"/>
                <a:cs typeface="Times New Roman"/>
              </a:rPr>
              <a:t>In the feeding container food is stored by the feeder which is attached to the stand at the height of 200cm away from the dispense bowl. </a:t>
            </a:r>
          </a:p>
          <a:p>
            <a:pPr marL="285750" indent="-285750" algn="just">
              <a:lnSpc>
                <a:spcPct val="150000"/>
              </a:lnSpc>
              <a:buFont typeface="Wingdings"/>
              <a:buChar char="q"/>
            </a:pPr>
            <a:r>
              <a:rPr lang="en-US" dirty="0">
                <a:latin typeface="Times New Roman"/>
                <a:ea typeface="+mn-lt"/>
                <a:cs typeface="Times New Roman"/>
              </a:rPr>
              <a:t>When feed command is received by the NODE MCU, it activates the Servo motor which is used to close and open the feeding container to dispense the food in the bowl. </a:t>
            </a:r>
            <a:endParaRPr lang="en-US" dirty="0">
              <a:latin typeface="Times New Roman"/>
              <a:cs typeface="Times New Roman"/>
            </a:endParaRPr>
          </a:p>
          <a:p>
            <a:pPr marL="285750" indent="-285750" algn="just">
              <a:lnSpc>
                <a:spcPct val="150000"/>
              </a:lnSpc>
              <a:buFont typeface="Wingdings"/>
              <a:buChar char="q"/>
            </a:pPr>
            <a:r>
              <a:rPr lang="en-US" dirty="0">
                <a:latin typeface="Times New Roman"/>
                <a:ea typeface="+mn-lt"/>
                <a:cs typeface="Times New Roman"/>
              </a:rPr>
              <a:t>The current time and  feed  time will be displayed on the 16*2 LCD. </a:t>
            </a:r>
          </a:p>
          <a:p>
            <a:pPr marL="285750" indent="-285750" algn="just">
              <a:lnSpc>
                <a:spcPct val="150000"/>
              </a:lnSpc>
              <a:buFont typeface="Wingdings"/>
              <a:buChar char="q"/>
            </a:pPr>
            <a:r>
              <a:rPr lang="en-US" dirty="0">
                <a:latin typeface="Times New Roman"/>
                <a:ea typeface="+mn-lt"/>
                <a:cs typeface="Times New Roman"/>
              </a:rPr>
              <a:t>Here we use two platforms, </a:t>
            </a:r>
            <a:r>
              <a:rPr lang="en-US" b="1" dirty="0">
                <a:latin typeface="Times New Roman"/>
                <a:ea typeface="+mn-lt"/>
                <a:cs typeface="Times New Roman"/>
              </a:rPr>
              <a:t>Adafruit IO</a:t>
            </a:r>
            <a:r>
              <a:rPr lang="en-US" dirty="0">
                <a:latin typeface="Times New Roman"/>
                <a:ea typeface="+mn-lt"/>
                <a:cs typeface="Times New Roman"/>
              </a:rPr>
              <a:t> is a "open data platform that allows you to aggregate, visualize, and analyze live data on the cloud".</a:t>
            </a:r>
          </a:p>
          <a:p>
            <a:pPr marL="285750" indent="-285750" algn="just">
              <a:lnSpc>
                <a:spcPct val="150000"/>
              </a:lnSpc>
              <a:buFont typeface="Wingdings"/>
              <a:buChar char="q"/>
            </a:pPr>
            <a:endParaRPr lang="en-US" dirty="0">
              <a:latin typeface="Times New Roman"/>
              <a:cs typeface="Times New Roman"/>
            </a:endParaRPr>
          </a:p>
          <a:p>
            <a:pPr marL="285750" indent="-285750" algn="just">
              <a:lnSpc>
                <a:spcPct val="150000"/>
              </a:lnSpc>
              <a:buFont typeface="Wingdings"/>
              <a:buChar char="q"/>
            </a:pPr>
            <a:endParaRPr lang="en-US" dirty="0">
              <a:latin typeface="Times New Roman"/>
              <a:cs typeface="Times New Roman"/>
            </a:endParaRPr>
          </a:p>
          <a:p>
            <a:pPr marL="285750" indent="-285750" algn="just">
              <a:lnSpc>
                <a:spcPct val="150000"/>
              </a:lnSpc>
              <a:buFont typeface="Wingdings"/>
              <a:buChar char="q"/>
            </a:pPr>
            <a:endParaRPr lang="en-US" dirty="0">
              <a:latin typeface="Times New Roman"/>
              <a:cs typeface="Times New Roman"/>
            </a:endParaRPr>
          </a:p>
        </p:txBody>
      </p:sp>
    </p:spTree>
    <p:extLst>
      <p:ext uri="{BB962C8B-B14F-4D97-AF65-F5344CB8AC3E}">
        <p14:creationId xmlns:p14="http://schemas.microsoft.com/office/powerpoint/2010/main" val="3209211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7F29AA-68EB-444A-AC36-A84FC7033574}"/>
              </a:ext>
            </a:extLst>
          </p:cNvPr>
          <p:cNvSpPr txBox="1"/>
          <p:nvPr/>
        </p:nvSpPr>
        <p:spPr>
          <a:xfrm rot="-10800000" flipV="1">
            <a:off x="1274235" y="1260578"/>
            <a:ext cx="10003365" cy="50285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q"/>
            </a:pPr>
            <a:endParaRPr lang="en-US" dirty="0">
              <a:latin typeface="Times New Roman"/>
              <a:ea typeface="+mn-lt"/>
              <a:cs typeface="Times New Roman"/>
            </a:endParaRPr>
          </a:p>
          <a:p>
            <a:pPr marL="285750" indent="-285750" algn="just">
              <a:lnSpc>
                <a:spcPct val="150000"/>
              </a:lnSpc>
              <a:buFont typeface="Wingdings,Sans-Serif"/>
              <a:buChar char="q"/>
            </a:pPr>
            <a:r>
              <a:rPr lang="en-US" b="1" dirty="0">
                <a:latin typeface="Times New Roman"/>
                <a:ea typeface="+mn-lt"/>
                <a:cs typeface="Times New Roman"/>
              </a:rPr>
              <a:t>IFTTT</a:t>
            </a:r>
            <a:r>
              <a:rPr lang="en-US" dirty="0">
                <a:latin typeface="Times New Roman"/>
                <a:ea typeface="+mn-lt"/>
                <a:cs typeface="Times New Roman"/>
              </a:rPr>
              <a:t> aka ‘If This Then That’ a free web-based service to create chains of simple conditional statements, called applets to enable the google assistant. We have to create an applet in which we will integrate the Google Assistant with Adafruit IO </a:t>
            </a:r>
            <a:endParaRPr lang="en-US" dirty="0">
              <a:ea typeface="+mn-lt"/>
              <a:cs typeface="+mn-lt"/>
            </a:endParaRPr>
          </a:p>
          <a:p>
            <a:pPr marL="285750" indent="-285750" algn="just">
              <a:lnSpc>
                <a:spcPct val="150000"/>
              </a:lnSpc>
              <a:buFont typeface="Wingdings"/>
              <a:buChar char="q"/>
            </a:pPr>
            <a:r>
              <a:rPr lang="en-US" dirty="0">
                <a:latin typeface="Times New Roman"/>
                <a:ea typeface="+mn-lt"/>
                <a:cs typeface="Times New Roman"/>
              </a:rPr>
              <a:t>To feed the pet, we have to Say  "</a:t>
            </a:r>
            <a:r>
              <a:rPr lang="en-US" b="1" i="1" dirty="0">
                <a:latin typeface="Times New Roman"/>
                <a:ea typeface="+mn-lt"/>
                <a:cs typeface="Times New Roman"/>
              </a:rPr>
              <a:t>Okay Google. Feed my pet</a:t>
            </a:r>
            <a:r>
              <a:rPr lang="en-US" dirty="0">
                <a:latin typeface="Times New Roman"/>
                <a:ea typeface="+mn-lt"/>
                <a:cs typeface="Times New Roman"/>
              </a:rPr>
              <a:t>"  to the Google Assistant. Google Assistant will recognize the phrase and respond with </a:t>
            </a:r>
            <a:r>
              <a:rPr lang="en-US" b="1" dirty="0">
                <a:latin typeface="Times New Roman"/>
                <a:ea typeface="+mn-lt"/>
                <a:cs typeface="Times New Roman"/>
              </a:rPr>
              <a:t> "Ok ,Task is complete."</a:t>
            </a:r>
            <a:r>
              <a:rPr lang="en-US" dirty="0">
                <a:latin typeface="Times New Roman"/>
                <a:ea typeface="+mn-lt"/>
                <a:cs typeface="Times New Roman"/>
              </a:rPr>
              <a:t> </a:t>
            </a:r>
            <a:endParaRPr lang="en-US" dirty="0">
              <a:ea typeface="+mn-lt"/>
              <a:cs typeface="Times New Roman"/>
            </a:endParaRPr>
          </a:p>
          <a:p>
            <a:pPr marL="285750" indent="-285750" algn="just">
              <a:lnSpc>
                <a:spcPct val="150000"/>
              </a:lnSpc>
              <a:buFont typeface="Wingdings"/>
              <a:buChar char="q"/>
            </a:pPr>
            <a:r>
              <a:rPr lang="en-US" b="1" dirty="0">
                <a:latin typeface="Times New Roman"/>
                <a:cs typeface="Times New Roman"/>
              </a:rPr>
              <a:t>Node MCU </a:t>
            </a:r>
            <a:r>
              <a:rPr lang="en-US" dirty="0">
                <a:latin typeface="Times New Roman"/>
                <a:cs typeface="Times New Roman"/>
              </a:rPr>
              <a:t>automatically sends the triggers to the </a:t>
            </a:r>
            <a:r>
              <a:rPr lang="en-US" b="1" dirty="0">
                <a:latin typeface="Times New Roman"/>
                <a:cs typeface="Times New Roman"/>
              </a:rPr>
              <a:t>Servomotor </a:t>
            </a:r>
            <a:r>
              <a:rPr lang="en-US" dirty="0">
                <a:latin typeface="Times New Roman"/>
                <a:cs typeface="Times New Roman"/>
              </a:rPr>
              <a:t>which opens the lid of the food container and dispenses the food into bowl and closes the lid after a specific interval of time.</a:t>
            </a:r>
          </a:p>
          <a:p>
            <a:pPr marL="285750" indent="-285750" algn="just">
              <a:lnSpc>
                <a:spcPct val="150000"/>
              </a:lnSpc>
              <a:buFont typeface="Wingdings"/>
              <a:buChar char="q"/>
            </a:pPr>
            <a:r>
              <a:rPr lang="en-US" dirty="0">
                <a:latin typeface="Times New Roman"/>
                <a:ea typeface="+mn-lt"/>
                <a:cs typeface="+mn-lt"/>
              </a:rPr>
              <a:t>We can also program the system to dispense food at a specific time using commands like “ Ok Google , feed my pet at 10 am “</a:t>
            </a:r>
            <a:endParaRPr lang="en-US" dirty="0">
              <a:latin typeface="Times New Roman"/>
              <a:cs typeface="Times New Roman"/>
            </a:endParaRPr>
          </a:p>
          <a:p>
            <a:pPr algn="just">
              <a:lnSpc>
                <a:spcPct val="150000"/>
              </a:lnSpc>
            </a:pPr>
            <a:endParaRPr lang="en-US" dirty="0">
              <a:latin typeface="Times New Roman"/>
              <a:cs typeface="Times New Roman"/>
            </a:endParaRPr>
          </a:p>
          <a:p>
            <a:pPr marL="285750" indent="-285750" algn="just">
              <a:lnSpc>
                <a:spcPct val="150000"/>
              </a:lnSpc>
              <a:buFont typeface="Wingdings"/>
              <a:buChar char="q"/>
            </a:pPr>
            <a:endParaRPr lang="en-US" dirty="0">
              <a:latin typeface="Times New Roman"/>
              <a:cs typeface="Times New Roman"/>
            </a:endParaRPr>
          </a:p>
        </p:txBody>
      </p:sp>
    </p:spTree>
    <p:extLst>
      <p:ext uri="{BB962C8B-B14F-4D97-AF65-F5344CB8AC3E}">
        <p14:creationId xmlns:p14="http://schemas.microsoft.com/office/powerpoint/2010/main" val="2608735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D96A-771D-4D5F-9E9F-1446F8A60459}"/>
              </a:ext>
            </a:extLst>
          </p:cNvPr>
          <p:cNvSpPr>
            <a:spLocks noGrp="1"/>
          </p:cNvSpPr>
          <p:nvPr>
            <p:ph type="title"/>
          </p:nvPr>
        </p:nvSpPr>
        <p:spPr>
          <a:xfrm>
            <a:off x="2028148" y="749616"/>
            <a:ext cx="6389711" cy="541302"/>
          </a:xfrm>
        </p:spPr>
        <p:txBody>
          <a:bodyPr>
            <a:noAutofit/>
          </a:bodyPr>
          <a:lstStyle/>
          <a:p>
            <a:r>
              <a:rPr lang="en-IN" sz="3200" b="1" dirty="0">
                <a:latin typeface="Times New Roman" panose="02020603050405020304" pitchFamily="18" charset="0"/>
                <a:cs typeface="Times New Roman" panose="02020603050405020304" pitchFamily="18" charset="0"/>
              </a:rPr>
              <a:t>RESULTS AND DISCUSSION</a:t>
            </a:r>
          </a:p>
        </p:txBody>
      </p:sp>
      <p:sp>
        <p:nvSpPr>
          <p:cNvPr id="3" name="TextBox 2">
            <a:extLst>
              <a:ext uri="{FF2B5EF4-FFF2-40B4-BE49-F238E27FC236}">
                <a16:creationId xmlns:a16="http://schemas.microsoft.com/office/drawing/2014/main" id="{81C2D6E3-E3F7-48A0-9998-2671F4968F3E}"/>
              </a:ext>
            </a:extLst>
          </p:cNvPr>
          <p:cNvSpPr txBox="1"/>
          <p:nvPr/>
        </p:nvSpPr>
        <p:spPr>
          <a:xfrm>
            <a:off x="2028148" y="1488141"/>
            <a:ext cx="8586064" cy="369332"/>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following picture shows the complete setup.</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8A7AD92-ABC8-408C-A8B0-33933370C1CA}"/>
              </a:ext>
            </a:extLst>
          </p:cNvPr>
          <p:cNvPicPr>
            <a:picLocks noChangeAspect="1"/>
          </p:cNvPicPr>
          <p:nvPr/>
        </p:nvPicPr>
        <p:blipFill rotWithShape="1">
          <a:blip r:embed="rId2"/>
          <a:srcRect t="5799" r="4522" b="8490"/>
          <a:stretch/>
        </p:blipFill>
        <p:spPr>
          <a:xfrm>
            <a:off x="2312813" y="2391926"/>
            <a:ext cx="4518293" cy="3745428"/>
          </a:xfrm>
          <a:prstGeom prst="rect">
            <a:avLst/>
          </a:prstGeom>
        </p:spPr>
      </p:pic>
    </p:spTree>
    <p:extLst>
      <p:ext uri="{BB962C8B-B14F-4D97-AF65-F5344CB8AC3E}">
        <p14:creationId xmlns:p14="http://schemas.microsoft.com/office/powerpoint/2010/main" val="245904136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1817</TotalTime>
  <Words>826</Words>
  <Application>Microsoft Office PowerPoint</Application>
  <PresentationFormat>Widescreen</PresentationFormat>
  <Paragraphs>75</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Century</vt:lpstr>
      <vt:lpstr>Century Gothic</vt:lpstr>
      <vt:lpstr>Times New Roman</vt:lpstr>
      <vt:lpstr>Wingdings</vt:lpstr>
      <vt:lpstr>Wingdings 3</vt:lpstr>
      <vt:lpstr>Wingdings,Sans-Serif</vt:lpstr>
      <vt:lpstr>Wisp</vt:lpstr>
      <vt:lpstr>PowerPoint Presentation</vt:lpstr>
      <vt:lpstr>CONTENTS</vt:lpstr>
      <vt:lpstr> INTRODUCTION    </vt:lpstr>
      <vt:lpstr>PowerPoint Presentation</vt:lpstr>
      <vt:lpstr> BLOCK DIAGRAM</vt:lpstr>
      <vt:lpstr>PowerPoint Presentation</vt:lpstr>
      <vt:lpstr> WORKING OF THE PROJECT   </vt:lpstr>
      <vt:lpstr>PowerPoint Presentation</vt:lpstr>
      <vt:lpstr>RESULTS AND DISCUSSION</vt:lpstr>
      <vt:lpstr>HARDWARE SIMULATION</vt:lpstr>
      <vt:lpstr> CONCLUSION  </vt:lpstr>
      <vt:lpstr>REFERENCES          </vt:lpstr>
      <vt:lpstr>Appendix</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Electronics and Communication Engineering VISHNU INSTITUTE OF TECHNOLOGY(A),BHIMAVARAM  Automatic pet feeding system using google assistant and NODE MCU</dc:title>
  <dc:creator>lokesh killari</dc:creator>
  <cp:lastModifiedBy>subbaramireddy kothapalli</cp:lastModifiedBy>
  <cp:revision>301</cp:revision>
  <dcterms:created xsi:type="dcterms:W3CDTF">2021-12-18T14:40:52Z</dcterms:created>
  <dcterms:modified xsi:type="dcterms:W3CDTF">2022-01-20T06:54:48Z</dcterms:modified>
</cp:coreProperties>
</file>